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57"/>
  </p:notesMasterIdLst>
  <p:sldIdLst>
    <p:sldId id="256" r:id="rId2"/>
    <p:sldId id="439" r:id="rId3"/>
    <p:sldId id="441" r:id="rId4"/>
    <p:sldId id="495" r:id="rId5"/>
    <p:sldId id="496" r:id="rId6"/>
    <p:sldId id="497" r:id="rId7"/>
    <p:sldId id="498" r:id="rId8"/>
    <p:sldId id="499" r:id="rId9"/>
    <p:sldId id="500" r:id="rId10"/>
    <p:sldId id="501" r:id="rId11"/>
    <p:sldId id="502" r:id="rId12"/>
    <p:sldId id="503" r:id="rId13"/>
    <p:sldId id="504" r:id="rId14"/>
    <p:sldId id="505" r:id="rId15"/>
    <p:sldId id="508" r:id="rId16"/>
    <p:sldId id="506" r:id="rId17"/>
    <p:sldId id="507" r:id="rId18"/>
    <p:sldId id="459" r:id="rId19"/>
    <p:sldId id="462" r:id="rId20"/>
    <p:sldId id="464" r:id="rId21"/>
    <p:sldId id="461" r:id="rId22"/>
    <p:sldId id="446" r:id="rId23"/>
    <p:sldId id="463" r:id="rId24"/>
    <p:sldId id="447" r:id="rId25"/>
    <p:sldId id="448" r:id="rId26"/>
    <p:sldId id="466" r:id="rId27"/>
    <p:sldId id="449" r:id="rId28"/>
    <p:sldId id="465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74" r:id="rId37"/>
    <p:sldId id="475" r:id="rId38"/>
    <p:sldId id="476" r:id="rId39"/>
    <p:sldId id="477" r:id="rId40"/>
    <p:sldId id="478" r:id="rId41"/>
    <p:sldId id="479" r:id="rId42"/>
    <p:sldId id="480" r:id="rId43"/>
    <p:sldId id="481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1" r:id="rId52"/>
    <p:sldId id="490" r:id="rId53"/>
    <p:sldId id="492" r:id="rId54"/>
    <p:sldId id="493" r:id="rId55"/>
    <p:sldId id="5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93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9C525-87A4-46DF-B023-F56A716EFC6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9B0A5-ECEE-47DC-BFF3-255C496C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0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5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35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9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9951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14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2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1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6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5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3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cs-labs.org/teaching/rn/animations/gbn_s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8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9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0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1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5:</a:t>
            </a:r>
            <a:br>
              <a:rPr lang="en-US" dirty="0" smtClean="0"/>
            </a:br>
            <a:r>
              <a:rPr lang="en-US" dirty="0" smtClean="0"/>
              <a:t>Transport Layer (2)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CS433 </a:t>
            </a:r>
            <a:r>
              <a:rPr lang="th-TH" sz="3600" dirty="0" smtClean="0"/>
              <a:t>เครือข่ายคอมพิวเตอร์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84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การทำงานแบบ </a:t>
            </a:r>
            <a:r>
              <a:rPr lang="en-US" sz="5400" dirty="0" smtClean="0"/>
              <a:t>Stop-and-Wait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หยุดรอ</a:t>
            </a:r>
            <a:endParaRPr lang="th-TH" sz="3200" dirty="0"/>
          </a:p>
          <a:p>
            <a:r>
              <a:rPr lang="th-TH" sz="3200" dirty="0" smtClean="0"/>
              <a:t>การส่งข้อมูลไม่ต่อเนื่อง</a:t>
            </a:r>
          </a:p>
          <a:p>
            <a:r>
              <a:rPr lang="th-TH" sz="3200" dirty="0" smtClean="0"/>
              <a:t>รอจนกว่าจะได้รับ </a:t>
            </a:r>
            <a:r>
              <a:rPr lang="en-US" sz="3200" dirty="0" smtClean="0"/>
              <a:t>ACK </a:t>
            </a:r>
            <a:r>
              <a:rPr lang="th-TH" sz="3200" dirty="0" smtClean="0"/>
              <a:t>ถึงจะส่งข้อมูลต่อได้</a:t>
            </a:r>
          </a:p>
          <a:p>
            <a:r>
              <a:rPr lang="en-US" sz="3200" dirty="0" smtClean="0"/>
              <a:t>Delay </a:t>
            </a:r>
            <a:r>
              <a:rPr lang="th-TH" sz="3200" dirty="0" smtClean="0"/>
              <a:t>ส่วนใหญ่เกิดจากการรอ </a:t>
            </a:r>
            <a:r>
              <a:rPr lang="en-US" sz="3200" dirty="0" smtClean="0"/>
              <a:t>ACK</a:t>
            </a:r>
          </a:p>
          <a:p>
            <a:r>
              <a:rPr lang="th-TH" sz="3200" dirty="0" smtClean="0"/>
              <a:t>ใช้เวลาอย่างน้อย </a:t>
            </a:r>
            <a:r>
              <a:rPr lang="en-US" sz="3200" dirty="0" smtClean="0"/>
              <a:t>RTT </a:t>
            </a:r>
            <a:r>
              <a:rPr lang="th-TH" sz="3200" dirty="0" smtClean="0"/>
              <a:t>ต่อการส่ง </a:t>
            </a:r>
            <a:r>
              <a:rPr lang="en-US" sz="3200" dirty="0" smtClean="0"/>
              <a:t>1 Packet</a:t>
            </a:r>
            <a:endParaRPr lang="th-TH" sz="3200" dirty="0" smtClean="0"/>
          </a:p>
        </p:txBody>
      </p:sp>
    </p:spTree>
    <p:extLst>
      <p:ext uri="{BB962C8B-B14F-4D97-AF65-F5344CB8AC3E}">
        <p14:creationId xmlns:p14="http://schemas.microsoft.com/office/powerpoint/2010/main" val="24728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โมเดล </a:t>
            </a:r>
            <a:r>
              <a:rPr lang="en-US" sz="5400" dirty="0" smtClean="0"/>
              <a:t>Stop-and-Wait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589212" y="1860651"/>
          <a:ext cx="7771771" cy="4050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8" name="Image" r:id="rId3" imgW="14082480" imgH="7339680" progId="Photoshop.Image.13">
                  <p:embed/>
                </p:oleObj>
              </mc:Choice>
              <mc:Fallback>
                <p:oleObj name="Image" r:id="rId3" imgW="14082480" imgH="7339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1860651"/>
                        <a:ext cx="7771771" cy="4050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324491" y="4517816"/>
          <a:ext cx="3740799" cy="226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9" name="Image" r:id="rId5" imgW="7034760" imgH="4253760" progId="Photoshop.Image.13">
                  <p:embed/>
                </p:oleObj>
              </mc:Choice>
              <mc:Fallback>
                <p:oleObj name="Image" r:id="rId5" imgW="7034760" imgH="4253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24491" y="4517816"/>
                        <a:ext cx="3740799" cy="226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967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การส่งข้อมูลแบบ </a:t>
            </a:r>
            <a:r>
              <a:rPr lang="en-US" sz="5400" dirty="0" smtClean="0"/>
              <a:t>Stop-and-Wait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th-TH" sz="3200" dirty="0" smtClean="0"/>
                  <a:t>สมมุติว่าใน </a:t>
                </a:r>
                <a:r>
                  <a:rPr lang="en-US" sz="3200" dirty="0" smtClean="0"/>
                  <a:t>Link </a:t>
                </a:r>
                <a:r>
                  <a:rPr lang="th-TH" sz="3200" dirty="0" smtClean="0"/>
                  <a:t>ที่มีความเร็ว </a:t>
                </a:r>
                <a:r>
                  <a:rPr lang="en-US" sz="3200" dirty="0" smtClean="0"/>
                  <a:t>1Gbps</a:t>
                </a:r>
                <a:r>
                  <a:rPr lang="th-TH" sz="3200" dirty="0" smtClean="0"/>
                  <a:t> และเวลาในการส่งข้อมูลไปถึงปลายทาง </a:t>
                </a:r>
                <a:r>
                  <a:rPr lang="en-US" sz="3200" dirty="0" smtClean="0"/>
                  <a:t>(Propagation Delay) </a:t>
                </a:r>
                <a:r>
                  <a:rPr lang="th-TH" sz="3200" dirty="0" smtClean="0"/>
                  <a:t>ใช้เวลา</a:t>
                </a:r>
                <a:r>
                  <a:rPr lang="en-US" sz="3200" dirty="0" smtClean="0"/>
                  <a:t> 15 </a:t>
                </a:r>
                <a:r>
                  <a:rPr lang="en-US" sz="3200" dirty="0" err="1" smtClean="0"/>
                  <a:t>msec</a:t>
                </a:r>
                <a:endParaRPr lang="en-US" sz="3200" dirty="0"/>
              </a:p>
              <a:p>
                <a:r>
                  <a:rPr lang="th-TH" sz="3200" dirty="0" smtClean="0"/>
                  <a:t>ถ้า </a:t>
                </a:r>
                <a:r>
                  <a:rPr lang="en-US" sz="3200" dirty="0" smtClean="0"/>
                  <a:t>Packet </a:t>
                </a:r>
                <a:r>
                  <a:rPr lang="th-TH" sz="3200" dirty="0" smtClean="0"/>
                  <a:t>ที่จะส่งมีขนาด </a:t>
                </a:r>
                <a:r>
                  <a:rPr lang="en-US" sz="3200" dirty="0" smtClean="0"/>
                  <a:t>1kbytes (</a:t>
                </a:r>
                <a:r>
                  <a:rPr lang="th-TH" sz="3200" dirty="0" smtClean="0"/>
                  <a:t>รวม </a:t>
                </a:r>
                <a:r>
                  <a:rPr lang="en-US" sz="3200" dirty="0" smtClean="0"/>
                  <a:t>header </a:t>
                </a:r>
                <a:r>
                  <a:rPr lang="th-TH" sz="3200" dirty="0" smtClean="0"/>
                  <a:t>แล้ว</a:t>
                </a:r>
                <a:r>
                  <a:rPr lang="en-US" sz="3200" dirty="0" smtClean="0"/>
                  <a:t>) </a:t>
                </a:r>
                <a:r>
                  <a:rPr lang="th-TH" sz="3200" dirty="0" smtClean="0"/>
                  <a:t>เราจะใช้เวลาในการส่งข้อมูลจริงๆ</a:t>
                </a:r>
                <a:r>
                  <a:rPr lang="en-US" sz="3200" dirty="0" smtClean="0"/>
                  <a:t> (Transmission Delay) </a:t>
                </a:r>
                <a:r>
                  <a:rPr lang="th-TH" sz="3200" dirty="0" smtClean="0"/>
                  <a:t>ประมาณ</a:t>
                </a:r>
                <a:r>
                  <a:rPr lang="en-US" sz="3200" dirty="0" smtClean="0"/>
                  <a:t> 8 </a:t>
                </a:r>
                <a:r>
                  <a:rPr lang="el-GR" sz="3200" dirty="0" smtClean="0"/>
                  <a:t>μ</a:t>
                </a:r>
                <a:r>
                  <a:rPr lang="en-US" sz="3200" dirty="0" err="1" smtClean="0"/>
                  <a:t>secs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ต่อ </a:t>
                </a:r>
                <a:r>
                  <a:rPr lang="en-US" sz="3200" dirty="0" smtClean="0"/>
                  <a:t>1 packet</a:t>
                </a:r>
              </a:p>
              <a:p>
                <a:pPr marL="1371600" lvl="3" indent="0">
                  <a:buNone/>
                </a:pPr>
                <a:endParaRPr lang="th-TH" sz="2600" i="1" dirty="0" smtClean="0">
                  <a:latin typeface="Cambria Math" panose="02040503050406030204" pitchFamily="18" charset="0"/>
                </a:endParaRP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8000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𝑝𝑎𝑐𝑘𝑒𝑡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𝑚𝑖𝑐𝑟𝑜𝑠𝑒𝑐𝑜𝑛𝑑𝑠</m:t>
                      </m:r>
                    </m:oMath>
                  </m:oMathPara>
                </a14:m>
                <a:endParaRPr lang="en-US" sz="2600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2" t="-4355" r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4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การส่งข้อมูลแบบ </a:t>
            </a:r>
            <a:r>
              <a:rPr lang="en-US" sz="5400" dirty="0"/>
              <a:t>Stop-and-Wait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/>
                  <a:t>Packet </a:t>
                </a:r>
                <a:r>
                  <a:rPr lang="th-TH" sz="3200" dirty="0" smtClean="0"/>
                  <a:t>ใช้เวลาในการเดินทางไป และส่ง </a:t>
                </a:r>
                <a:r>
                  <a:rPr lang="en-US" sz="3200" dirty="0" smtClean="0"/>
                  <a:t>ACK </a:t>
                </a:r>
                <a:r>
                  <a:rPr lang="th-TH" sz="3200" dirty="0" smtClean="0"/>
                  <a:t>กลับคือ </a:t>
                </a:r>
                <a:r>
                  <a:rPr lang="en-US" sz="3200" dirty="0" smtClean="0"/>
                  <a:t>RTT</a:t>
                </a:r>
                <a:r>
                  <a:rPr lang="th-TH" sz="3200" dirty="0" smtClean="0"/>
                  <a:t> ซึ่งก็คือ </a:t>
                </a:r>
                <a:r>
                  <a:rPr lang="en-US" sz="3200" dirty="0" smtClean="0"/>
                  <a:t>15x2 = 30 </a:t>
                </a:r>
                <a:r>
                  <a:rPr lang="en-US" sz="3200" dirty="0" err="1" smtClean="0"/>
                  <a:t>msec</a:t>
                </a:r>
                <a:r>
                  <a:rPr lang="en-US" sz="3200" dirty="0" smtClean="0"/>
                  <a:t> (</a:t>
                </a:r>
                <a:r>
                  <a:rPr lang="th-TH" sz="3200" dirty="0" smtClean="0"/>
                  <a:t>โดยที่ไม่นับเวลาที่ส่ง </a:t>
                </a:r>
                <a:r>
                  <a:rPr lang="en-US" sz="3200" dirty="0" smtClean="0"/>
                  <a:t>ACK</a:t>
                </a:r>
                <a:r>
                  <a:rPr lang="th-TH" sz="3200" dirty="0" smtClean="0"/>
                  <a:t> หรือ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</m:oMath>
                </a14:m>
                <a:r>
                  <a:rPr lang="en-US" sz="3200" dirty="0" smtClean="0"/>
                  <a:t>)</a:t>
                </a:r>
                <a:endParaRPr lang="th-TH" sz="3200" dirty="0" smtClean="0"/>
              </a:p>
              <a:p>
                <a:r>
                  <a:rPr lang="th-TH" sz="3200" dirty="0"/>
                  <a:t>จะเห็นได้ว่าถ้าเราคำนวนเวลาในการส่งข้อมูลต่อ </a:t>
                </a:r>
                <a:r>
                  <a:rPr lang="en-US" sz="3200" dirty="0"/>
                  <a:t>1 </a:t>
                </a:r>
                <a:r>
                  <a:rPr lang="en-US" sz="3200" dirty="0" smtClean="0"/>
                  <a:t>packet </a:t>
                </a:r>
                <a:r>
                  <a:rPr lang="th-TH" sz="3200" dirty="0" smtClean="0"/>
                  <a:t>โดยนับเวลาเริ่มส่ง </a:t>
                </a:r>
                <a:r>
                  <a:rPr lang="en-US" sz="3200" dirty="0" smtClean="0"/>
                  <a:t>bit </a:t>
                </a:r>
                <a:r>
                  <a:rPr lang="th-TH" sz="3200" dirty="0" smtClean="0"/>
                  <a:t>แรกจากผู้ส่ง ไปจนถึงเวลาที่ </a:t>
                </a:r>
                <a:r>
                  <a:rPr lang="en-US" sz="3200" dirty="0" smtClean="0"/>
                  <a:t>packet </a:t>
                </a:r>
                <a:r>
                  <a:rPr lang="th-TH" sz="3200" dirty="0" smtClean="0"/>
                  <a:t>ต่อไปจะเริ่มส่ง ก็คือ</a:t>
                </a:r>
                <a:r>
                  <a:rPr lang="en-US" sz="3200" dirty="0" smtClean="0"/>
                  <a:t> 30+0.008 = 30.008 </a:t>
                </a:r>
                <a:r>
                  <a:rPr lang="en-US" sz="3200" dirty="0" err="1" smtClean="0"/>
                  <a:t>msec</a:t>
                </a:r>
                <a:endParaRPr lang="en-US" sz="3200" dirty="0" smtClean="0"/>
              </a:p>
              <a:p>
                <a:r>
                  <a:rPr lang="th-TH" sz="3200" dirty="0" smtClean="0"/>
                  <a:t>ความหมายคือ เราใช้เวลา </a:t>
                </a:r>
                <a:r>
                  <a:rPr lang="en-US" sz="3200" dirty="0" smtClean="0"/>
                  <a:t>30.008 </a:t>
                </a:r>
                <a:r>
                  <a:rPr lang="en-US" sz="3200" dirty="0" err="1" smtClean="0"/>
                  <a:t>msec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แต่ส่งจริงๆ เพียง </a:t>
                </a:r>
                <a:r>
                  <a:rPr lang="en-US" sz="3200" dirty="0" smtClean="0"/>
                  <a:t>0.008</a:t>
                </a:r>
                <a:r>
                  <a:rPr lang="th-TH" sz="3200" dirty="0" smtClean="0"/>
                  <a:t> </a:t>
                </a:r>
                <a:r>
                  <a:rPr lang="en-US" sz="3200" dirty="0" err="1" smtClean="0"/>
                  <a:t>msec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2" t="-3387" r="-2394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3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การส่งข้อมูลแบบ </a:t>
            </a:r>
            <a:r>
              <a:rPr lang="en-US" sz="5400" dirty="0"/>
              <a:t>Stop-and-Wait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/>
                  <a:t>Utilization </a:t>
                </a:r>
                <a:r>
                  <a:rPr lang="th-TH" sz="3200" dirty="0" smtClean="0"/>
                  <a:t>ของการส่งข้อมูลแบบนี้</a:t>
                </a:r>
                <a:r>
                  <a:rPr lang="th-TH" sz="3000" dirty="0" smtClean="0"/>
                  <a:t>คือ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008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008</m:t>
                        </m:r>
                      </m:den>
                    </m:f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00027</m:t>
                    </m:r>
                  </m:oMath>
                </a14:m>
                <a:endParaRPr lang="en-US" sz="3000" b="0" dirty="0" smtClean="0">
                  <a:ea typeface="Cambria Math" panose="02040503050406030204" pitchFamily="18" charset="0"/>
                </a:endParaRPr>
              </a:p>
              <a:p>
                <a:r>
                  <a:rPr lang="th-TH" sz="3000" dirty="0" smtClean="0"/>
                  <a:t>ส่ง </a:t>
                </a:r>
                <a:r>
                  <a:rPr lang="en-US" sz="3000" dirty="0" smtClean="0"/>
                  <a:t>1000 Bytes </a:t>
                </a:r>
                <a:r>
                  <a:rPr lang="th-TH" sz="3000" dirty="0" smtClean="0"/>
                  <a:t>ใช้เวลา </a:t>
                </a:r>
                <a:r>
                  <a:rPr lang="en-US" sz="3000" dirty="0" smtClean="0"/>
                  <a:t>30.008ms</a:t>
                </a:r>
                <a:endParaRPr lang="th-TH" sz="3000" dirty="0" smtClean="0"/>
              </a:p>
              <a:p>
                <a:r>
                  <a:rPr lang="th-TH" sz="3000" dirty="0" smtClean="0"/>
                  <a:t>ถ้าคิดเป็น </a:t>
                </a:r>
                <a:r>
                  <a:rPr lang="en-US" sz="3000" dirty="0" smtClean="0"/>
                  <a:t>Throughput </a:t>
                </a:r>
                <a:r>
                  <a:rPr lang="th-TH" sz="3000" dirty="0" smtClean="0"/>
                  <a:t>แล้วก็จะได้ความเร็วประมาณ </a:t>
                </a:r>
                <a:r>
                  <a:rPr lang="en-US" sz="3000" dirty="0" smtClean="0"/>
                  <a:t>267kbps</a:t>
                </a:r>
                <a:r>
                  <a:rPr lang="th-TH" sz="3000" dirty="0" smtClean="0"/>
                  <a:t> บนตัวกลางที่มีความเร็ว </a:t>
                </a:r>
                <a:r>
                  <a:rPr lang="en-US" sz="3000" dirty="0" smtClean="0"/>
                  <a:t>1Gbps</a:t>
                </a:r>
              </a:p>
              <a:p>
                <a:pPr marL="0" indent="0">
                  <a:buNone/>
                </a:pPr>
                <a:endParaRPr lang="th-TH" sz="3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2" t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21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000" b="1" dirty="0" smtClean="0"/>
              <a:t>จะดีกว่าไหม ถ้าเราไม่ต้องรอส่งทีละข้อความ...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589569"/>
              </p:ext>
            </p:extLst>
          </p:nvPr>
        </p:nvGraphicFramePr>
        <p:xfrm>
          <a:off x="1590675" y="2133600"/>
          <a:ext cx="10601325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Image" r:id="rId3" imgW="14133240" imgH="4952160" progId="Photoshop.Image.13">
                  <p:embed/>
                </p:oleObj>
              </mc:Choice>
              <mc:Fallback>
                <p:oleObj name="Image" r:id="rId3" imgW="14133240" imgH="4952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675" y="2133600"/>
                        <a:ext cx="10601325" cy="3714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850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โมเดล </a:t>
            </a:r>
            <a:r>
              <a:rPr lang="en-US" sz="5400" dirty="0" smtClean="0"/>
              <a:t>Pipelining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แก้ปัญหาการหยุดรอของ </a:t>
            </a:r>
            <a:r>
              <a:rPr lang="en-US" sz="3200" dirty="0" smtClean="0"/>
              <a:t>Stop-and-wait</a:t>
            </a:r>
            <a:r>
              <a:rPr lang="en-US" sz="3200" dirty="0"/>
              <a:t> </a:t>
            </a:r>
            <a:r>
              <a:rPr lang="th-TH" sz="3200" dirty="0" smtClean="0"/>
              <a:t>ด้วยการส่งหลายๆ ข้อความติดต่อกันเลยโดยไม่ต้องรอ </a:t>
            </a:r>
            <a:r>
              <a:rPr lang="en-US" sz="3200" dirty="0" smtClean="0"/>
              <a:t>ACK </a:t>
            </a:r>
            <a:r>
              <a:rPr lang="th-TH" sz="3200" dirty="0" smtClean="0"/>
              <a:t>แล้วจึงส่งข้อมูลชิ้นต่อไป</a:t>
            </a:r>
          </a:p>
          <a:p>
            <a:r>
              <a:rPr lang="th-TH" sz="3200" dirty="0" smtClean="0"/>
              <a:t>ถ้าส่งติดต่อกันได้ </a:t>
            </a:r>
            <a:r>
              <a:rPr lang="en-US" sz="3200" dirty="0" smtClean="0"/>
              <a:t>n </a:t>
            </a:r>
            <a:r>
              <a:rPr lang="th-TH" sz="3200" dirty="0" smtClean="0"/>
              <a:t>ชิ้นก็จะทำให้ </a:t>
            </a:r>
            <a:r>
              <a:rPr lang="en-US" sz="3200" dirty="0" smtClean="0"/>
              <a:t>Utilization </a:t>
            </a:r>
            <a:r>
              <a:rPr lang="th-TH" sz="3200" dirty="0" smtClean="0"/>
              <a:t>เพิ่มขึ้น </a:t>
            </a:r>
            <a:r>
              <a:rPr lang="en-US" sz="3200" dirty="0" smtClean="0"/>
              <a:t>n </a:t>
            </a:r>
            <a:r>
              <a:rPr lang="th-TH" sz="3200" dirty="0" smtClean="0"/>
              <a:t>เท่า</a:t>
            </a:r>
          </a:p>
          <a:p>
            <a:r>
              <a:rPr lang="th-TH" sz="3200" dirty="0" smtClean="0"/>
              <a:t>ต้องมีการเพิ่มขนาดของ </a:t>
            </a:r>
            <a:r>
              <a:rPr lang="en-US" sz="3200" dirty="0" err="1" smtClean="0"/>
              <a:t>SeqNo</a:t>
            </a:r>
            <a:r>
              <a:rPr lang="en-US" sz="3200" dirty="0" smtClean="0"/>
              <a:t>, </a:t>
            </a:r>
            <a:r>
              <a:rPr lang="th-TH" sz="3200" dirty="0" smtClean="0"/>
              <a:t>และ </a:t>
            </a:r>
            <a:r>
              <a:rPr lang="en-US" sz="3200" dirty="0" smtClean="0"/>
              <a:t>Buffer </a:t>
            </a:r>
            <a:r>
              <a:rPr lang="th-TH" sz="3200" dirty="0" smtClean="0"/>
              <a:t>เพื่อจัดการกับข้อมูลที่ถูกส่งแล้วแต่ยังไม่ได้รับ</a:t>
            </a:r>
            <a:endParaRPr lang="en-US" sz="3200" dirty="0" smtClean="0"/>
          </a:p>
          <a:p>
            <a:endParaRPr lang="th-TH" sz="3200" dirty="0" smtClean="0"/>
          </a:p>
          <a:p>
            <a:endParaRPr lang="th-TH" sz="3200" dirty="0" smtClean="0"/>
          </a:p>
          <a:p>
            <a:endParaRPr lang="th-TH" sz="3200" dirty="0" smtClean="0"/>
          </a:p>
        </p:txBody>
      </p:sp>
    </p:spTree>
    <p:extLst>
      <p:ext uri="{BB962C8B-B14F-4D97-AF65-F5344CB8AC3E}">
        <p14:creationId xmlns:p14="http://schemas.microsoft.com/office/powerpoint/2010/main" val="42204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โมเดล </a:t>
            </a:r>
            <a:r>
              <a:rPr lang="en-US" sz="5400" dirty="0" smtClean="0"/>
              <a:t>Pipelining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589212" y="1744527"/>
          <a:ext cx="7857377" cy="429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6" name="Image" r:id="rId3" imgW="14044320" imgH="7682400" progId="Photoshop.Image.13">
                  <p:embed/>
                </p:oleObj>
              </mc:Choice>
              <mc:Fallback>
                <p:oleObj name="Image" r:id="rId3" imgW="14044320" imgH="7682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1744527"/>
                        <a:ext cx="7857377" cy="4298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436634" y="4457529"/>
          <a:ext cx="3755366" cy="2400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7" name="Image" r:id="rId5" imgW="6437880" imgH="4114080" progId="Photoshop.Image.13">
                  <p:embed/>
                </p:oleObj>
              </mc:Choice>
              <mc:Fallback>
                <p:oleObj name="Image" r:id="rId5" imgW="6437880" imgH="4114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36634" y="4457529"/>
                        <a:ext cx="3755366" cy="2400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6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Go-Back-N (GBN)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ผู้ส่งสามารถส่งได้ </a:t>
            </a:r>
            <a:r>
              <a:rPr lang="en-US" sz="3200" dirty="0" smtClean="0"/>
              <a:t>n (Window size) </a:t>
            </a:r>
            <a:r>
              <a:rPr lang="th-TH" sz="3200" dirty="0" smtClean="0"/>
              <a:t>ข้อความโดยไม่ต้องรอ </a:t>
            </a:r>
            <a:r>
              <a:rPr lang="en-US" sz="3200" dirty="0" smtClean="0"/>
              <a:t>ACK </a:t>
            </a:r>
            <a:r>
              <a:rPr lang="th-TH" sz="3200" dirty="0" smtClean="0"/>
              <a:t>ของแต่ละข้อความ</a:t>
            </a:r>
          </a:p>
          <a:p>
            <a:r>
              <a:rPr lang="th-TH" sz="3200" dirty="0" smtClean="0"/>
              <a:t>มีการใช้ </a:t>
            </a:r>
            <a:r>
              <a:rPr lang="en-US" sz="3200" dirty="0" err="1" smtClean="0"/>
              <a:t>SeqNo</a:t>
            </a:r>
            <a:r>
              <a:rPr lang="en-US" sz="3200" dirty="0" smtClean="0"/>
              <a:t> </a:t>
            </a:r>
            <a:r>
              <a:rPr lang="th-TH" sz="3200" dirty="0" smtClean="0"/>
              <a:t>เพื่อช่วยในการระบุว่าข้อความใดได้รับแล้วหรือยังไม่ได้รับ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753259"/>
              </p:ext>
            </p:extLst>
          </p:nvPr>
        </p:nvGraphicFramePr>
        <p:xfrm>
          <a:off x="2074054" y="3828649"/>
          <a:ext cx="9945715" cy="2768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Image" r:id="rId3" imgW="17879040" imgH="4977720" progId="Photoshop.Image.13">
                  <p:embed/>
                </p:oleObj>
              </mc:Choice>
              <mc:Fallback>
                <p:oleObj name="Image" r:id="rId3" imgW="17879040" imgH="4977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4054" y="3828649"/>
                        <a:ext cx="9945715" cy="2768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87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Go-Back-N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ผู้ส่งส่งข้อความ </a:t>
            </a:r>
            <a:r>
              <a:rPr lang="en-US" sz="3200" dirty="0" smtClean="0"/>
              <a:t>n </a:t>
            </a:r>
            <a:r>
              <a:rPr lang="th-TH" sz="3200" dirty="0" smtClean="0"/>
              <a:t>ชิ้นติดกัน</a:t>
            </a:r>
          </a:p>
          <a:p>
            <a:r>
              <a:rPr lang="th-TH" sz="3200" dirty="0" smtClean="0"/>
              <a:t>ถ้าผู้รับได้รับข้อความไหนก็ส่ง </a:t>
            </a:r>
            <a:r>
              <a:rPr lang="en-US" sz="3200" dirty="0" smtClean="0"/>
              <a:t>ACK </a:t>
            </a:r>
            <a:r>
              <a:rPr lang="th-TH" sz="3200" dirty="0" smtClean="0"/>
              <a:t>ตอบกลับไปสำหรับข้อความนั้นๆ</a:t>
            </a:r>
          </a:p>
          <a:p>
            <a:r>
              <a:rPr lang="th-TH" sz="3200" dirty="0" smtClean="0"/>
              <a:t>หากถึงเวลา </a:t>
            </a:r>
            <a:r>
              <a:rPr lang="en-US" sz="3200" dirty="0" smtClean="0"/>
              <a:t>Timeout </a:t>
            </a:r>
            <a:r>
              <a:rPr lang="th-TH" sz="3200" dirty="0" smtClean="0"/>
              <a:t>แล้วผู้ส่งไม่ได้รับข้อความใดจากผู้รับ</a:t>
            </a:r>
            <a:endParaRPr lang="th-TH" sz="3200" dirty="0"/>
          </a:p>
          <a:p>
            <a:r>
              <a:rPr lang="th-TH" sz="3200" dirty="0" smtClean="0"/>
              <a:t>ก็ให้เริ่มส่งใหม่ตั้งแต่ข้อความนั้น</a:t>
            </a:r>
          </a:p>
        </p:txBody>
      </p:sp>
    </p:spTree>
    <p:extLst>
      <p:ext uri="{BB962C8B-B14F-4D97-AF65-F5344CB8AC3E}">
        <p14:creationId xmlns:p14="http://schemas.microsoft.com/office/powerpoint/2010/main" val="41715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RDT v2.2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แก้ปัญหา </a:t>
            </a:r>
            <a:r>
              <a:rPr lang="en-US" sz="3200" dirty="0" smtClean="0"/>
              <a:t>Bit Errors </a:t>
            </a:r>
            <a:r>
              <a:rPr lang="th-TH" sz="3200" dirty="0" smtClean="0"/>
              <a:t>เพิ่มขึ้นมาจาก </a:t>
            </a:r>
            <a:r>
              <a:rPr lang="en-US" sz="3200" dirty="0" smtClean="0"/>
              <a:t>v1.0 </a:t>
            </a:r>
            <a:r>
              <a:rPr lang="th-TH" sz="3200" dirty="0" smtClean="0"/>
              <a:t>และแก้ปัญหาแยกข้อความเก่าใหม่ไม่ออกหรือปัญหาข้อความซ้ำได้ใน </a:t>
            </a:r>
            <a:r>
              <a:rPr lang="en-US" sz="3200" dirty="0" smtClean="0"/>
              <a:t>v2.1</a:t>
            </a:r>
          </a:p>
          <a:p>
            <a:r>
              <a:rPr lang="th-TH" sz="3200" dirty="0" smtClean="0"/>
              <a:t>การแก้ปัญหานี้ อยู่บนสมมุติฐานว่าข้อความจะไม่หาย</a:t>
            </a:r>
          </a:p>
          <a:p>
            <a:r>
              <a:rPr lang="th-TH" sz="3200" dirty="0" smtClean="0"/>
              <a:t>ในกรณีนี้หากข้อความหายไป ต่างฝ่ายก็ต่างรอ ซึ่งจะรอไปเรื่อยๆ จนกว่าจะมีข้อความเข้ามา จึงจะเริ่มดำเนินการต่อ ซึ่งทำให้เกิด </a:t>
            </a:r>
            <a:r>
              <a:rPr lang="en-US" sz="3200" dirty="0" smtClean="0"/>
              <a:t>v3.0 </a:t>
            </a:r>
            <a:r>
              <a:rPr lang="th-TH" sz="3200" dirty="0" smtClean="0"/>
              <a:t>ขึ้น</a:t>
            </a:r>
          </a:p>
        </p:txBody>
      </p:sp>
    </p:spTree>
    <p:extLst>
      <p:ext uri="{BB962C8B-B14F-4D97-AF65-F5344CB8AC3E}">
        <p14:creationId xmlns:p14="http://schemas.microsoft.com/office/powerpoint/2010/main" val="39682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17248"/>
              </p:ext>
            </p:extLst>
          </p:nvPr>
        </p:nvGraphicFramePr>
        <p:xfrm>
          <a:off x="4353832" y="3790"/>
          <a:ext cx="5394325" cy="6903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Image" r:id="rId3" imgW="7263360" imgH="9295200" progId="Photoshop.Image.13">
                  <p:embed/>
                </p:oleObj>
              </mc:Choice>
              <mc:Fallback>
                <p:oleObj name="Image" r:id="rId3" imgW="7263360" imgH="9295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3832" y="3790"/>
                        <a:ext cx="5394325" cy="6903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42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Selective Repeat (SR)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ทำงานเหมือนกับ </a:t>
            </a:r>
            <a:r>
              <a:rPr lang="en-US" sz="3200" dirty="0" smtClean="0"/>
              <a:t>GBN </a:t>
            </a:r>
            <a:r>
              <a:rPr lang="th-TH" sz="3200" dirty="0" smtClean="0"/>
              <a:t>แต่ว่าผู้ส่งไม่ได้รับ </a:t>
            </a:r>
            <a:r>
              <a:rPr lang="en-US" sz="3200" dirty="0" smtClean="0"/>
              <a:t>ACK </a:t>
            </a:r>
            <a:r>
              <a:rPr lang="th-TH" sz="3200" dirty="0" smtClean="0"/>
              <a:t>ของข้อความไหนก็ส่งแค่ข้อความนั้นซ้ำ</a:t>
            </a:r>
          </a:p>
          <a:p>
            <a:r>
              <a:rPr lang="th-TH" sz="4400" dirty="0">
                <a:hlinkClick r:id="rId2"/>
              </a:rPr>
              <a:t>ตัวอย่าง</a:t>
            </a:r>
            <a:r>
              <a:rPr lang="th-TH" sz="4400" dirty="0" smtClean="0">
                <a:hlinkClick r:id="rId2"/>
              </a:rPr>
              <a:t>การทำงานของ </a:t>
            </a:r>
            <a:r>
              <a:rPr lang="en-US" sz="4400" dirty="0" smtClean="0">
                <a:hlinkClick r:id="rId2"/>
              </a:rPr>
              <a:t>GBN </a:t>
            </a:r>
            <a:r>
              <a:rPr lang="th-TH" sz="4400" dirty="0" smtClean="0">
                <a:hlinkClick r:id="rId2"/>
              </a:rPr>
              <a:t>และ </a:t>
            </a:r>
            <a:r>
              <a:rPr lang="en-US" sz="4400" dirty="0" smtClean="0">
                <a:hlinkClick r:id="rId2"/>
              </a:rPr>
              <a:t>SR</a:t>
            </a:r>
            <a:r>
              <a:rPr lang="en-US" sz="4400" dirty="0" smtClean="0"/>
              <a:t> </a:t>
            </a:r>
            <a:r>
              <a:rPr lang="en-US" sz="3200" dirty="0" smtClean="0"/>
              <a:t>http://www.ccs-labs.org/teaching/rn/animations/gbn_sr/</a:t>
            </a:r>
            <a:endParaRPr lang="th-TH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38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338769"/>
              </p:ext>
            </p:extLst>
          </p:nvPr>
        </p:nvGraphicFramePr>
        <p:xfrm>
          <a:off x="3247003" y="1492"/>
          <a:ext cx="7599817" cy="6856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Image" r:id="rId3" imgW="10641240" imgH="9599760" progId="Photoshop.Image.13">
                  <p:embed/>
                </p:oleObj>
              </mc:Choice>
              <mc:Fallback>
                <p:oleObj name="Image" r:id="rId3" imgW="10641240" imgH="9599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7003" y="1492"/>
                        <a:ext cx="7599817" cy="6856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2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ปัญหาของ </a:t>
            </a:r>
            <a:r>
              <a:rPr lang="en-US" sz="5400" dirty="0" smtClean="0"/>
              <a:t>SR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อาจเกิดปัญหาเดิมที่เคยเกิดขึ้นใน </a:t>
            </a:r>
            <a:r>
              <a:rPr lang="en-US" sz="3200" dirty="0" smtClean="0"/>
              <a:t>RDT v2.0</a:t>
            </a:r>
            <a:endParaRPr lang="th-TH" sz="3200" dirty="0" smtClean="0"/>
          </a:p>
          <a:p>
            <a:r>
              <a:rPr lang="th-TH" sz="3200" dirty="0" smtClean="0"/>
              <a:t>ฝั่งผู้รับแยกไม่ออกว่าข้อมูลที่ได้รับมากับที่ส่งไปนั้นเป็นข้อมูลใหม่หรือข้อมูลเก่าหากกำหนดขนาดของ </a:t>
            </a:r>
            <a:r>
              <a:rPr lang="en-US" sz="3200" dirty="0" smtClean="0"/>
              <a:t>Window size</a:t>
            </a:r>
            <a:r>
              <a:rPr lang="th-TH" sz="3200" dirty="0"/>
              <a:t> </a:t>
            </a:r>
            <a:r>
              <a:rPr lang="th-TH" sz="3200" dirty="0" smtClean="0"/>
              <a:t>กับขนาดของ </a:t>
            </a:r>
            <a:r>
              <a:rPr lang="en-US" sz="3200" dirty="0" smtClean="0"/>
              <a:t>Sequence Number </a:t>
            </a:r>
            <a:r>
              <a:rPr lang="th-TH" sz="3200" dirty="0" smtClean="0"/>
              <a:t>ไม่สัมพันธ์กัน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91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SR </a:t>
            </a:r>
            <a:r>
              <a:rPr lang="th-TH" sz="5400" dirty="0" smtClean="0"/>
              <a:t>กับการส่งซ้ำหรือส่งใหม่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819405"/>
            <a:ext cx="8915400" cy="3777622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146512"/>
              </p:ext>
            </p:extLst>
          </p:nvPr>
        </p:nvGraphicFramePr>
        <p:xfrm>
          <a:off x="0" y="1864209"/>
          <a:ext cx="6165224" cy="42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Image" r:id="rId3" imgW="8330040" imgH="5688720" progId="Photoshop.Image.13">
                  <p:embed/>
                </p:oleObj>
              </mc:Choice>
              <mc:Fallback>
                <p:oleObj name="Image" r:id="rId3" imgW="8330040" imgH="5688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64209"/>
                        <a:ext cx="6165224" cy="421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262705"/>
              </p:ext>
            </p:extLst>
          </p:nvPr>
        </p:nvGraphicFramePr>
        <p:xfrm>
          <a:off x="6026776" y="1864209"/>
          <a:ext cx="6165224" cy="42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Image" r:id="rId5" imgW="8330040" imgH="5688720" progId="Photoshop.Image.13">
                  <p:embed/>
                </p:oleObj>
              </mc:Choice>
              <mc:Fallback>
                <p:oleObj name="Image" r:id="rId5" imgW="8330040" imgH="5688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26776" y="1864209"/>
                        <a:ext cx="6165224" cy="421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60060" y="6090555"/>
            <a:ext cx="845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/>
              <a:t>ส่งซ้ำ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584244" y="6090555"/>
            <a:ext cx="105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/>
              <a:t>ส่งใหม่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79380" y="6074506"/>
            <a:ext cx="713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/>
              <a:t>หรือ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0234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Keywords </a:t>
            </a:r>
            <a:r>
              <a:rPr lang="th-TH" sz="5400" dirty="0" smtClean="0"/>
              <a:t>ใน </a:t>
            </a:r>
            <a:r>
              <a:rPr lang="en-US" sz="5400" dirty="0" smtClean="0"/>
              <a:t>RDT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623994"/>
              </p:ext>
            </p:extLst>
          </p:nvPr>
        </p:nvGraphicFramePr>
        <p:xfrm>
          <a:off x="783770" y="1454875"/>
          <a:ext cx="10720842" cy="5123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268"/>
                <a:gridCol w="7472574"/>
              </a:tblGrid>
              <a:tr h="8245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Keywords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/>
                        <a:t>การใช้งาน</a:t>
                      </a:r>
                      <a:endParaRPr lang="en-US" sz="4000" dirty="0"/>
                    </a:p>
                  </a:txBody>
                  <a:tcPr/>
                </a:tc>
              </a:tr>
              <a:tr h="54537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Checksum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ใช้ในการตรวจหา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smtClean="0"/>
                        <a:t>Packet </a:t>
                      </a:r>
                      <a:r>
                        <a:rPr lang="th-TH" sz="2400" baseline="0" dirty="0" smtClean="0"/>
                        <a:t>ที่ </a:t>
                      </a:r>
                      <a:r>
                        <a:rPr lang="en-US" sz="2400" baseline="0" dirty="0" smtClean="0"/>
                        <a:t>Error </a:t>
                      </a:r>
                      <a:r>
                        <a:rPr lang="th-TH" sz="2400" baseline="0" dirty="0" smtClean="0"/>
                        <a:t>ในระดับ </a:t>
                      </a:r>
                      <a:r>
                        <a:rPr lang="en-US" sz="2400" baseline="0" dirty="0" smtClean="0"/>
                        <a:t>Bit</a:t>
                      </a:r>
                      <a:endParaRPr lang="en-US" sz="2400" dirty="0"/>
                    </a:p>
                  </a:txBody>
                  <a:tcPr/>
                </a:tc>
              </a:tr>
              <a:tr h="82459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Timer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dirty="0" smtClean="0"/>
                        <a:t>Timeout)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ไว้ใช้เป็นตัวจับเวลา เมื่อหมดเวลาที่กำหนดแล้ว จะถึงว่าข้อความที่ส่งไปไม่ได้รับ และจะส่ง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smtClean="0"/>
                        <a:t>Packet </a:t>
                      </a:r>
                      <a:r>
                        <a:rPr lang="th-TH" sz="2400" baseline="0" dirty="0" smtClean="0"/>
                        <a:t>เดิมไปใหม่จนกว่าจะได้รับ </a:t>
                      </a:r>
                      <a:r>
                        <a:rPr lang="en-US" sz="2400" baseline="0" dirty="0" smtClean="0"/>
                        <a:t>ACK </a:t>
                      </a:r>
                      <a:r>
                        <a:rPr lang="th-TH" sz="2400" baseline="0" dirty="0" smtClean="0"/>
                        <a:t>ในเวลาที่กำหนด</a:t>
                      </a:r>
                      <a:endParaRPr lang="en-US" sz="2400" dirty="0"/>
                    </a:p>
                  </a:txBody>
                  <a:tcPr/>
                </a:tc>
              </a:tr>
              <a:tr h="82459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Sequence</a:t>
                      </a:r>
                      <a:r>
                        <a:rPr lang="en-US" sz="2400" baseline="0" dirty="0" smtClean="0"/>
                        <a:t> Number (</a:t>
                      </a:r>
                      <a:r>
                        <a:rPr lang="en-US" sz="2400" baseline="0" dirty="0" err="1" smtClean="0"/>
                        <a:t>SeqNo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หมายเลขของ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smtClean="0"/>
                        <a:t>Packet </a:t>
                      </a:r>
                      <a:r>
                        <a:rPr lang="th-TH" sz="2400" baseline="0" dirty="0" smtClean="0"/>
                        <a:t>ซึ่งจะช่วยในการระบุว่า</a:t>
                      </a:r>
                      <a:r>
                        <a:rPr lang="en-US" sz="2400" baseline="0" dirty="0" smtClean="0"/>
                        <a:t> Packet </a:t>
                      </a:r>
                      <a:r>
                        <a:rPr lang="th-TH" sz="2400" baseline="0" dirty="0" smtClean="0"/>
                        <a:t>ที่ได้รับนั้นเป็นข้อมูลเก่าหรือใหม่แค่ไหน</a:t>
                      </a:r>
                      <a:endParaRPr lang="en-US" sz="2400" dirty="0"/>
                    </a:p>
                  </a:txBody>
                  <a:tcPr/>
                </a:tc>
              </a:tr>
              <a:tr h="41229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Acknowledgment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ส่งจากผู้รับเพื่อบอกผู้ส่งว่า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smtClean="0"/>
                        <a:t>Packet</a:t>
                      </a:r>
                      <a:r>
                        <a:rPr lang="th-TH" sz="2400" baseline="0" dirty="0" smtClean="0"/>
                        <a:t> ไหนได้รับและไม่มีข้อผิดพลาดแล้วบ้าง</a:t>
                      </a:r>
                      <a:endParaRPr lang="en-US" sz="2400" dirty="0"/>
                    </a:p>
                  </a:txBody>
                  <a:tcPr/>
                </a:tc>
              </a:tr>
              <a:tr h="41229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Negative Acknowledgment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ส่งโดยผู้รับเพื่อบอกผู้ส่งว่า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smtClean="0"/>
                        <a:t>Packet </a:t>
                      </a:r>
                      <a:r>
                        <a:rPr lang="th-TH" sz="2400" baseline="0" dirty="0" smtClean="0"/>
                        <a:t>ที่ได้รับนั้นเกิด </a:t>
                      </a:r>
                      <a:r>
                        <a:rPr lang="en-US" sz="2400" baseline="0" dirty="0" smtClean="0"/>
                        <a:t>Error</a:t>
                      </a:r>
                      <a:endParaRPr lang="en-US" sz="2400" dirty="0"/>
                    </a:p>
                  </a:txBody>
                  <a:tcPr/>
                </a:tc>
              </a:tr>
              <a:tr h="82459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Window,</a:t>
                      </a:r>
                      <a:r>
                        <a:rPr lang="en-US" sz="2400" baseline="0" dirty="0" smtClean="0"/>
                        <a:t> Pipelining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จำนวน </a:t>
                      </a:r>
                      <a:r>
                        <a:rPr lang="en-US" sz="2400" dirty="0" smtClean="0"/>
                        <a:t>Packet </a:t>
                      </a:r>
                      <a:r>
                        <a:rPr lang="th-TH" sz="2400" dirty="0" smtClean="0"/>
                        <a:t>ที่สามารถส่งได้โดยไม่ต้องรอ </a:t>
                      </a:r>
                      <a:r>
                        <a:rPr lang="en-US" sz="2400" dirty="0" smtClean="0"/>
                        <a:t>ACK </a:t>
                      </a:r>
                      <a:r>
                        <a:rPr lang="th-TH" sz="2400" dirty="0" smtClean="0"/>
                        <a:t>จากผู้รับ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67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User Datagram Protocol (UDP)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เป็นโปรโตคอลที่ใช้ใน </a:t>
            </a:r>
            <a:r>
              <a:rPr lang="en-US" sz="3200" dirty="0" smtClean="0"/>
              <a:t>TCP/IP</a:t>
            </a:r>
          </a:p>
          <a:p>
            <a:r>
              <a:rPr lang="th-TH" sz="3200" dirty="0" smtClean="0"/>
              <a:t>สำหรับการใช้งานในชั้นโปรแกรมนั้นข้อมูลที่ส่งมาโดยใช้งานโปรโตคอล </a:t>
            </a:r>
            <a:r>
              <a:rPr lang="en-US" sz="3200" dirty="0" smtClean="0"/>
              <a:t>UDP </a:t>
            </a:r>
            <a:r>
              <a:rPr lang="th-TH" sz="3200" dirty="0" smtClean="0"/>
              <a:t>อาจหายหรือได้รับมาแบบไม่เรียงลำดับได้</a:t>
            </a:r>
          </a:p>
          <a:p>
            <a:r>
              <a:rPr lang="th-TH" sz="3200" dirty="0" smtClean="0"/>
              <a:t>ไม่มี </a:t>
            </a:r>
            <a:r>
              <a:rPr lang="en-US" sz="3200" dirty="0" smtClean="0"/>
              <a:t>Handshake, </a:t>
            </a:r>
            <a:r>
              <a:rPr lang="th-TH" sz="3200" dirty="0" smtClean="0"/>
              <a:t>ผู้ส่งก็ส่งแล้วไม่ต้องสนใจว่าจะถึงหรือไม่</a:t>
            </a:r>
          </a:p>
          <a:p>
            <a:r>
              <a:rPr lang="th-TH" sz="3200" dirty="0" smtClean="0"/>
              <a:t>อาจมีการเพิ่ม </a:t>
            </a:r>
            <a:r>
              <a:rPr lang="en-US" sz="3200" dirty="0" smtClean="0"/>
              <a:t>Reliability </a:t>
            </a:r>
            <a:r>
              <a:rPr lang="th-TH" sz="3200" dirty="0" smtClean="0"/>
              <a:t>ได้ ซึ่งจะต้องทำในชั้น </a:t>
            </a:r>
            <a:r>
              <a:rPr lang="en-US" sz="3200" dirty="0" smtClean="0"/>
              <a:t>Application Layer </a:t>
            </a:r>
            <a:r>
              <a:rPr lang="th-TH" sz="3200" dirty="0" smtClean="0"/>
              <a:t>หรือในตัวโปรแกรมเอง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023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Transmission Control Protocol (TCP)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Connection-Oriented</a:t>
            </a:r>
          </a:p>
          <a:p>
            <a:r>
              <a:rPr lang="th-TH" sz="3200" dirty="0" smtClean="0"/>
              <a:t>มีการใช้นำเทคนิคต่างๆ ที่ใช้ใน </a:t>
            </a:r>
            <a:r>
              <a:rPr lang="en-US" sz="3200" dirty="0" smtClean="0"/>
              <a:t>SR </a:t>
            </a:r>
            <a:r>
              <a:rPr lang="th-TH" sz="3200" dirty="0" smtClean="0"/>
              <a:t>มาใส่ลงไปในโปรโตคอลเช่น </a:t>
            </a:r>
            <a:r>
              <a:rPr lang="en-US" sz="3200" dirty="0" smtClean="0"/>
              <a:t>Error Detection, Retransmission, Timers, Sequence Number, Acknowledgment</a:t>
            </a:r>
            <a:endParaRPr lang="th-TH" sz="3200" dirty="0" smtClean="0"/>
          </a:p>
          <a:p>
            <a:r>
              <a:rPr lang="th-TH" sz="3200" dirty="0"/>
              <a:t>มีการ</a:t>
            </a:r>
            <a:r>
              <a:rPr lang="th-TH" sz="3200" dirty="0" smtClean="0"/>
              <a:t>ใช้งานข้อความ</a:t>
            </a:r>
            <a:r>
              <a:rPr lang="th-TH" sz="3200" dirty="0"/>
              <a:t>ควบคุม </a:t>
            </a:r>
            <a:r>
              <a:rPr lang="en-US" sz="3200" dirty="0"/>
              <a:t>(Control Message)</a:t>
            </a:r>
          </a:p>
          <a:p>
            <a:pPr lvl="1"/>
            <a:r>
              <a:rPr lang="th-TH" sz="3000" dirty="0"/>
              <a:t>เช่นผู้ส่งแจ้งก่อนว่าจะส่ง</a:t>
            </a:r>
            <a:r>
              <a:rPr lang="en-US" sz="3000" dirty="0"/>
              <a:t>, </a:t>
            </a:r>
            <a:r>
              <a:rPr lang="th-TH" sz="3000" dirty="0"/>
              <a:t>ผู้รับพร้อมหรือไม่ที่จะรับ</a:t>
            </a:r>
            <a:r>
              <a:rPr lang="en-US" sz="3000" dirty="0"/>
              <a:t>, </a:t>
            </a:r>
            <a:r>
              <a:rPr lang="th-TH" sz="3000" dirty="0"/>
              <a:t>หรือต้องการจะหยุดการ</a:t>
            </a:r>
            <a:r>
              <a:rPr lang="th-TH" sz="3000" dirty="0" smtClean="0"/>
              <a:t>สื่อสารฃ</a:t>
            </a:r>
          </a:p>
          <a:p>
            <a:r>
              <a:rPr lang="th-TH" sz="3000" dirty="0"/>
              <a:t>มีการควบคุมปริมาณการส่งของข้อมูล </a:t>
            </a:r>
            <a:r>
              <a:rPr lang="en-US" sz="3000" dirty="0"/>
              <a:t>Flow </a:t>
            </a:r>
            <a:r>
              <a:rPr lang="en-US" sz="3000" dirty="0" smtClean="0"/>
              <a:t>Control</a:t>
            </a:r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0252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Connection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สองโปรเซสสร้าง </a:t>
            </a:r>
            <a:r>
              <a:rPr lang="en-US" sz="3200" dirty="0" smtClean="0"/>
              <a:t>Connection </a:t>
            </a:r>
            <a:r>
              <a:rPr lang="th-TH" sz="3200" dirty="0" smtClean="0"/>
              <a:t>โดยใช้ </a:t>
            </a:r>
            <a:r>
              <a:rPr lang="en-US" sz="3200" dirty="0" smtClean="0"/>
              <a:t>3 way handshake</a:t>
            </a:r>
            <a:endParaRPr lang="th-TH" sz="3200" dirty="0"/>
          </a:p>
          <a:p>
            <a:pPr lvl="1"/>
            <a:r>
              <a:rPr lang="th-TH" sz="3000" dirty="0" smtClean="0"/>
              <a:t>เป็น </a:t>
            </a:r>
            <a:r>
              <a:rPr lang="en-US" sz="3000" dirty="0" smtClean="0"/>
              <a:t>Full Duplex, </a:t>
            </a:r>
            <a:r>
              <a:rPr lang="th-TH" sz="3000" dirty="0" smtClean="0"/>
              <a:t>หรือการสื่อสารสองทางใน </a:t>
            </a:r>
            <a:r>
              <a:rPr lang="en-US" sz="3000" dirty="0" smtClean="0"/>
              <a:t>Connection </a:t>
            </a:r>
            <a:r>
              <a:rPr lang="th-TH" sz="3000" dirty="0" smtClean="0"/>
              <a:t>เดียว</a:t>
            </a:r>
          </a:p>
          <a:p>
            <a:pPr lvl="1"/>
            <a:r>
              <a:rPr lang="en-US" sz="3000" dirty="0" smtClean="0"/>
              <a:t>Point-to-point, </a:t>
            </a:r>
            <a:r>
              <a:rPr lang="th-TH" sz="3000" dirty="0" smtClean="0"/>
              <a:t>หนึ่งผู้ส่งและหนึ่งผู้รับเท่านั้น ใช้ </a:t>
            </a:r>
            <a:r>
              <a:rPr lang="en-US" sz="3000" dirty="0" smtClean="0"/>
              <a:t>Multicasting </a:t>
            </a:r>
            <a:r>
              <a:rPr lang="th-TH" sz="3000" dirty="0" smtClean="0"/>
              <a:t>ไม่ได้</a:t>
            </a:r>
          </a:p>
        </p:txBody>
      </p:sp>
    </p:spTree>
    <p:extLst>
      <p:ext uri="{BB962C8B-B14F-4D97-AF65-F5344CB8AC3E}">
        <p14:creationId xmlns:p14="http://schemas.microsoft.com/office/powerpoint/2010/main" val="116805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Connection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h-TH" sz="3200" dirty="0" smtClean="0"/>
              <a:t>ข้อมูลถูกส่งผ่าน </a:t>
            </a:r>
            <a:r>
              <a:rPr lang="en-US" sz="3200" dirty="0" smtClean="0"/>
              <a:t>Socket </a:t>
            </a:r>
            <a:r>
              <a:rPr lang="th-TH" sz="3200" dirty="0" smtClean="0"/>
              <a:t>ไปยัง </a:t>
            </a:r>
            <a:r>
              <a:rPr lang="en-US" sz="3200" dirty="0" smtClean="0"/>
              <a:t>Send Buffer (Buffer </a:t>
            </a:r>
            <a:r>
              <a:rPr lang="th-TH" sz="3200" dirty="0" smtClean="0"/>
              <a:t>ของผู้ส่ง</a:t>
            </a:r>
            <a:r>
              <a:rPr lang="en-US" sz="3200" dirty="0" smtClean="0"/>
              <a:t>)</a:t>
            </a:r>
          </a:p>
          <a:p>
            <a:r>
              <a:rPr lang="th-TH" sz="3200" dirty="0" smtClean="0"/>
              <a:t>โปรโตคอล </a:t>
            </a:r>
            <a:r>
              <a:rPr lang="en-US" sz="3200" dirty="0" smtClean="0"/>
              <a:t>TCP </a:t>
            </a:r>
            <a:r>
              <a:rPr lang="th-TH" sz="3200" dirty="0" smtClean="0"/>
              <a:t>สร้าง </a:t>
            </a:r>
            <a:r>
              <a:rPr lang="en-US" sz="3200" dirty="0" smtClean="0"/>
              <a:t>Packet </a:t>
            </a:r>
            <a:r>
              <a:rPr lang="th-TH" sz="3200" dirty="0" smtClean="0"/>
              <a:t>แล้วหยิบส่วนของข้อมูลจาก </a:t>
            </a:r>
            <a:r>
              <a:rPr lang="en-US" sz="3200" dirty="0" smtClean="0"/>
              <a:t>send buffer </a:t>
            </a:r>
            <a:r>
              <a:rPr lang="th-TH" sz="3200" dirty="0" smtClean="0"/>
              <a:t>แล้วใส่ลงไปใน </a:t>
            </a:r>
            <a:r>
              <a:rPr lang="en-US" sz="3200" dirty="0" smtClean="0"/>
              <a:t>Packet</a:t>
            </a:r>
            <a:endParaRPr lang="th-TH" sz="3200" dirty="0" smtClean="0"/>
          </a:p>
          <a:p>
            <a:r>
              <a:rPr lang="th-TH" sz="3200" dirty="0" smtClean="0"/>
              <a:t>ขนาดของข้อมูลต่อ </a:t>
            </a:r>
            <a:r>
              <a:rPr lang="en-US" sz="3200" dirty="0" smtClean="0"/>
              <a:t>1 Segment</a:t>
            </a:r>
            <a:r>
              <a:rPr lang="th-TH" sz="3200" dirty="0" smtClean="0"/>
              <a:t> </a:t>
            </a:r>
            <a:r>
              <a:rPr lang="en-US" sz="3200" dirty="0" smtClean="0"/>
              <a:t>(Max Segment Size) </a:t>
            </a:r>
            <a:r>
              <a:rPr lang="th-TH" sz="3200" dirty="0" smtClean="0"/>
              <a:t>ขึ้นอยู่กับขนาดของ </a:t>
            </a:r>
            <a:r>
              <a:rPr lang="en-US" sz="3200" dirty="0" smtClean="0"/>
              <a:t>MTU </a:t>
            </a:r>
            <a:r>
              <a:rPr lang="th-TH" sz="3200" dirty="0" smtClean="0"/>
              <a:t>ในชั้น </a:t>
            </a:r>
            <a:r>
              <a:rPr lang="en-US" sz="3200" dirty="0" smtClean="0"/>
              <a:t>Link-layer</a:t>
            </a:r>
            <a:endParaRPr lang="th-TH" sz="3200" dirty="0" smtClean="0"/>
          </a:p>
          <a:p>
            <a:r>
              <a:rPr lang="th-TH" sz="3200" dirty="0" smtClean="0"/>
              <a:t>ปกติแล้วจะมีขนาดอยู่ที่ </a:t>
            </a:r>
            <a:r>
              <a:rPr lang="en-US" sz="3200" dirty="0" smtClean="0"/>
              <a:t>1,460</a:t>
            </a:r>
            <a:r>
              <a:rPr lang="th-TH" sz="3200" dirty="0" smtClean="0"/>
              <a:t> </a:t>
            </a:r>
            <a:r>
              <a:rPr lang="en-US" sz="3200" dirty="0" smtClean="0"/>
              <a:t>bytes, 536 bytes </a:t>
            </a:r>
            <a:r>
              <a:rPr lang="th-TH" sz="3200" dirty="0" smtClean="0"/>
              <a:t>หรือ </a:t>
            </a:r>
            <a:r>
              <a:rPr lang="en-US" sz="3200" dirty="0" smtClean="0"/>
              <a:t>512 bytes </a:t>
            </a:r>
            <a:r>
              <a:rPr lang="th-TH" sz="3200" dirty="0" smtClean="0"/>
              <a:t>แล้วแต่ระบบ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491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RDT v3.0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เพิ่มเติมจาก </a:t>
            </a:r>
            <a:r>
              <a:rPr lang="en-US" sz="3200" dirty="0" smtClean="0"/>
              <a:t>v2.2 </a:t>
            </a:r>
            <a:r>
              <a:rPr lang="th-TH" sz="3200" dirty="0" smtClean="0"/>
              <a:t>เพื่อให้สามารถแก้ปัญหา </a:t>
            </a:r>
            <a:r>
              <a:rPr lang="en-US" sz="3200" dirty="0" smtClean="0"/>
              <a:t>Packet </a:t>
            </a:r>
            <a:r>
              <a:rPr lang="th-TH" sz="3200" dirty="0" smtClean="0"/>
              <a:t>หายได้</a:t>
            </a:r>
          </a:p>
          <a:p>
            <a:r>
              <a:rPr lang="th-TH" sz="3200" dirty="0" smtClean="0"/>
              <a:t>หลักการก็คือ หลังจากส่งข้อความไปแล้วก็ให้รอสักพัก แล้วถ้ารอนานเกินไปแล้วไม่ได้รับอะไรกลับมา ก็ให้ส่งไปใหม่อีก</a:t>
            </a:r>
          </a:p>
          <a:p>
            <a:r>
              <a:rPr lang="th-TH" sz="3200" dirty="0" smtClean="0"/>
              <a:t>ใช้ </a:t>
            </a:r>
            <a:r>
              <a:rPr lang="en-US" sz="3200" dirty="0" smtClean="0"/>
              <a:t>Countdown Timer </a:t>
            </a:r>
            <a:r>
              <a:rPr lang="th-TH" sz="3200" dirty="0" smtClean="0"/>
              <a:t>เป็นตัวจับเวลาว่าจะรอได้นานแค่ไหน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30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Connection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4758"/>
              </p:ext>
            </p:extLst>
          </p:nvPr>
        </p:nvGraphicFramePr>
        <p:xfrm>
          <a:off x="2982912" y="2133600"/>
          <a:ext cx="8128000" cy="380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Image" r:id="rId3" imgW="16761600" imgH="7847280" progId="Photoshop.Image.13">
                  <p:embed/>
                </p:oleObj>
              </mc:Choice>
              <mc:Fallback>
                <p:oleObj name="Image" r:id="rId3" imgW="16761600" imgH="7847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2912" y="2133600"/>
                        <a:ext cx="8128000" cy="380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225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Header Format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078545"/>
              </p:ext>
            </p:extLst>
          </p:nvPr>
        </p:nvGraphicFramePr>
        <p:xfrm>
          <a:off x="4019322" y="1540893"/>
          <a:ext cx="6055179" cy="4963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Image" r:id="rId3" imgW="11123640" imgH="9117360" progId="Photoshop.Image.13">
                  <p:embed/>
                </p:oleObj>
              </mc:Choice>
              <mc:Fallback>
                <p:oleObj name="Image" r:id="rId3" imgW="11123640" imgH="9117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9322" y="1540893"/>
                        <a:ext cx="6055179" cy="4963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89211" y="2821783"/>
            <a:ext cx="243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SeqNo</a:t>
            </a:r>
            <a:r>
              <a:rPr lang="en-US" dirty="0" smtClean="0"/>
              <a:t> </a:t>
            </a:r>
            <a:r>
              <a:rPr lang="th-TH" dirty="0" smtClean="0"/>
              <a:t>และ </a:t>
            </a:r>
            <a:r>
              <a:rPr lang="en-US" dirty="0" err="1" smtClean="0"/>
              <a:t>AckNo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4794930" y="2547257"/>
            <a:ext cx="136299" cy="8327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650326" y="3429001"/>
            <a:ext cx="243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Control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14670" y="3903060"/>
            <a:ext cx="265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Checksum </a:t>
            </a:r>
            <a:r>
              <a:rPr lang="th-TH" dirty="0" smtClean="0"/>
              <a:t>ตรวจสอบ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80283" y="4445475"/>
            <a:ext cx="265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ใช้งานทั่วไปเช่น </a:t>
            </a:r>
            <a:r>
              <a:rPr lang="en-US" dirty="0" smtClean="0"/>
              <a:t>Time-Stamp</a:t>
            </a:r>
          </a:p>
          <a:p>
            <a:r>
              <a:rPr lang="th-TH" dirty="0" smtClean="0"/>
              <a:t>ตั้งค่า </a:t>
            </a:r>
            <a:r>
              <a:rPr lang="en-US" dirty="0" smtClean="0"/>
              <a:t>Windows Scaling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50326" y="3837744"/>
            <a:ext cx="254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ตำแหน่งของ </a:t>
            </a:r>
            <a:r>
              <a:rPr lang="en-US" dirty="0" smtClean="0"/>
              <a:t>Byte </a:t>
            </a:r>
            <a:r>
              <a:rPr lang="th-TH" dirty="0" smtClean="0"/>
              <a:t>สุดท้ายของข้อมูล </a:t>
            </a:r>
            <a:r>
              <a:rPr lang="en-US" dirty="0" smtClean="0"/>
              <a:t>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5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Sequence Number </a:t>
            </a:r>
            <a:r>
              <a:rPr lang="th-TH" sz="5400" dirty="0" smtClean="0"/>
              <a:t>และ </a:t>
            </a:r>
            <a:r>
              <a:rPr lang="en-US" sz="5400" dirty="0" smtClean="0"/>
              <a:t>Acknowledgment Number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SeqNo</a:t>
            </a:r>
            <a:r>
              <a:rPr lang="en-US" sz="3200" dirty="0"/>
              <a:t> </a:t>
            </a:r>
            <a:r>
              <a:rPr lang="th-TH" sz="3200" dirty="0"/>
              <a:t>ไม่ได้เริ่มที่ </a:t>
            </a:r>
            <a:r>
              <a:rPr lang="en-US" sz="3200" dirty="0"/>
              <a:t>0 </a:t>
            </a:r>
            <a:r>
              <a:rPr lang="th-TH" sz="3200" dirty="0"/>
              <a:t>แต่จะถูกสุ่มเอา</a:t>
            </a:r>
            <a:endParaRPr lang="en-US" sz="3200" dirty="0"/>
          </a:p>
          <a:p>
            <a:r>
              <a:rPr lang="en-US" sz="3200" dirty="0" err="1" smtClean="0"/>
              <a:t>SeqNo</a:t>
            </a:r>
            <a:r>
              <a:rPr lang="en-US" sz="3200" dirty="0" smtClean="0"/>
              <a:t> </a:t>
            </a:r>
            <a:r>
              <a:rPr lang="th-TH" sz="3200" dirty="0" smtClean="0"/>
              <a:t>เริ่มชี้ตั้งแต่ </a:t>
            </a:r>
            <a:r>
              <a:rPr lang="en-US" sz="3200" dirty="0" smtClean="0"/>
              <a:t>Byte </a:t>
            </a:r>
            <a:r>
              <a:rPr lang="th-TH" sz="3200" dirty="0" smtClean="0"/>
              <a:t>แรกของ </a:t>
            </a:r>
            <a:r>
              <a:rPr lang="en-US" sz="3200" dirty="0" smtClean="0"/>
              <a:t>Segment</a:t>
            </a:r>
            <a:endParaRPr lang="th-TH" sz="3200" dirty="0" smtClean="0"/>
          </a:p>
          <a:p>
            <a:r>
              <a:rPr lang="en-US" sz="3200" dirty="0" err="1" smtClean="0"/>
              <a:t>AckNo</a:t>
            </a:r>
            <a:r>
              <a:rPr lang="en-US" sz="3200" dirty="0" smtClean="0"/>
              <a:t> </a:t>
            </a:r>
            <a:r>
              <a:rPr lang="th-TH" sz="3200" dirty="0" smtClean="0"/>
              <a:t>คือตำแหน่งของ </a:t>
            </a:r>
            <a:r>
              <a:rPr lang="en-US" sz="3200" dirty="0" smtClean="0"/>
              <a:t>Byte</a:t>
            </a:r>
            <a:r>
              <a:rPr lang="th-TH" sz="3200" dirty="0"/>
              <a:t> </a:t>
            </a:r>
            <a:r>
              <a:rPr lang="th-TH" sz="3200" dirty="0" smtClean="0"/>
              <a:t>แรกที่ผู้ส่งต้องการจะได้รับข้อมูล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474876"/>
              </p:ext>
            </p:extLst>
          </p:nvPr>
        </p:nvGraphicFramePr>
        <p:xfrm>
          <a:off x="3184072" y="4120662"/>
          <a:ext cx="7095427" cy="2473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Image" r:id="rId3" imgW="11580840" imgH="4037760" progId="Photoshop.Image.13">
                  <p:embed/>
                </p:oleObj>
              </mc:Choice>
              <mc:Fallback>
                <p:oleObj name="Image" r:id="rId3" imgW="11580840" imgH="4037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4072" y="4120662"/>
                        <a:ext cx="7095427" cy="2473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70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ถ้าเกิดได้รับข้อมูลที่มาไม่เป็นลำดับ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อย่างที่เรารู้กันว่ามีสองวิธีแก้ </a:t>
            </a:r>
            <a:r>
              <a:rPr lang="en-US" sz="3200" dirty="0" smtClean="0"/>
              <a:t>Go-Back-N </a:t>
            </a:r>
            <a:r>
              <a:rPr lang="th-TH" sz="3200" dirty="0" smtClean="0"/>
              <a:t>หรือ </a:t>
            </a:r>
            <a:r>
              <a:rPr lang="en-US" sz="3200" dirty="0" smtClean="0"/>
              <a:t>Selective Repeat </a:t>
            </a:r>
            <a:r>
              <a:rPr lang="th-TH" sz="3200" dirty="0" smtClean="0"/>
              <a:t>ถามว่า </a:t>
            </a:r>
            <a:r>
              <a:rPr lang="en-US" sz="3200" dirty="0" smtClean="0"/>
              <a:t>TCP </a:t>
            </a:r>
            <a:r>
              <a:rPr lang="th-TH" sz="3200" dirty="0" smtClean="0"/>
              <a:t>จะใช้วิธีไหน</a:t>
            </a:r>
            <a:r>
              <a:rPr lang="en-US" sz="3200" dirty="0" smtClean="0"/>
              <a:t>?</a:t>
            </a:r>
            <a:endParaRPr lang="th-TH" sz="3200" dirty="0" smtClean="0"/>
          </a:p>
          <a:p>
            <a:r>
              <a:rPr lang="th-TH" sz="3200" dirty="0" smtClean="0"/>
              <a:t>ตามข้อตกลงในโปรโตคอล </a:t>
            </a:r>
            <a:r>
              <a:rPr lang="en-US" sz="3200" dirty="0" smtClean="0"/>
              <a:t>TCP</a:t>
            </a:r>
            <a:r>
              <a:rPr lang="th-TH" sz="3200" dirty="0" smtClean="0"/>
              <a:t> ไม่ได้ถูกระบุว่าโปรโตคอลจะทำอย่างไรในกรณีนี้</a:t>
            </a:r>
            <a:r>
              <a:rPr lang="th-TH" sz="3200" dirty="0"/>
              <a:t> </a:t>
            </a:r>
            <a:r>
              <a:rPr lang="th-TH" sz="3200" dirty="0" smtClean="0"/>
              <a:t>ซึ่งจะปล่อยให้เป็นหน้าที่ของผู้เขียนโปรแกรมเป็นคนเลือก</a:t>
            </a:r>
          </a:p>
          <a:p>
            <a:r>
              <a:rPr lang="th-TH" sz="3200" dirty="0" smtClean="0"/>
              <a:t>แต่ในทางปฎิบัติแล้วนั้น </a:t>
            </a:r>
            <a:r>
              <a:rPr lang="en-US" sz="3200" dirty="0" smtClean="0"/>
              <a:t>SR </a:t>
            </a:r>
            <a:r>
              <a:rPr lang="th-TH" sz="3200" dirty="0" smtClean="0"/>
              <a:t>จะถูกใช้มากกว่า</a:t>
            </a:r>
          </a:p>
        </p:txBody>
      </p:sp>
    </p:spTree>
    <p:extLst>
      <p:ext uri="{BB962C8B-B14F-4D97-AF65-F5344CB8AC3E}">
        <p14:creationId xmlns:p14="http://schemas.microsoft.com/office/powerpoint/2010/main" val="40144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ตัวอย่างโปรแกรม </a:t>
            </a:r>
            <a:r>
              <a:rPr lang="en-US" sz="5400" dirty="0" smtClean="0"/>
              <a:t>Echo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905708"/>
              </p:ext>
            </p:extLst>
          </p:nvPr>
        </p:nvGraphicFramePr>
        <p:xfrm>
          <a:off x="4110830" y="1439863"/>
          <a:ext cx="58721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Image" r:id="rId3" imgW="10844280" imgH="10006200" progId="Photoshop.Image.13">
                  <p:embed/>
                </p:oleObj>
              </mc:Choice>
              <mc:Fallback>
                <p:oleObj name="Image" r:id="rId3" imgW="10844280" imgH="10006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0830" y="1439863"/>
                        <a:ext cx="58721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9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Timeout and RTT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TCP </a:t>
            </a:r>
            <a:r>
              <a:rPr lang="th-TH" sz="3200" dirty="0" smtClean="0"/>
              <a:t>ก็มีการใช้งาน </a:t>
            </a:r>
            <a:r>
              <a:rPr lang="en-US" sz="3200" dirty="0" smtClean="0"/>
              <a:t>Timeout</a:t>
            </a:r>
          </a:p>
          <a:p>
            <a:r>
              <a:rPr lang="en-US" sz="3200" dirty="0" smtClean="0"/>
              <a:t>Timeout </a:t>
            </a:r>
            <a:r>
              <a:rPr lang="th-TH" sz="3200" dirty="0" smtClean="0"/>
              <a:t>ต้องมากกว่า </a:t>
            </a:r>
            <a:r>
              <a:rPr lang="en-US" sz="3200" dirty="0" smtClean="0"/>
              <a:t>RTT </a:t>
            </a:r>
            <a:r>
              <a:rPr lang="th-TH" sz="3200" dirty="0" smtClean="0"/>
              <a:t>ถ้าไม่อย่างนั้นอาจจะต้องเกิดการส่งซ้ำ </a:t>
            </a:r>
            <a:r>
              <a:rPr lang="en-US" sz="3200" dirty="0" smtClean="0"/>
              <a:t>(Retransmission) </a:t>
            </a:r>
            <a:r>
              <a:rPr lang="th-TH" sz="3200" dirty="0" smtClean="0"/>
              <a:t>โดยไม่จำเป็น</a:t>
            </a:r>
          </a:p>
          <a:p>
            <a:r>
              <a:rPr lang="th-TH" sz="3200" dirty="0" smtClean="0"/>
              <a:t>คำถามคือ </a:t>
            </a:r>
            <a:r>
              <a:rPr lang="en-US" sz="3200" dirty="0" smtClean="0"/>
              <a:t>Timeout </a:t>
            </a:r>
            <a:r>
              <a:rPr lang="th-TH" sz="3200" dirty="0" smtClean="0"/>
              <a:t>จะต้องมากกว่า </a:t>
            </a:r>
            <a:r>
              <a:rPr lang="en-US" sz="3200" dirty="0" smtClean="0"/>
              <a:t>RTT</a:t>
            </a:r>
            <a:r>
              <a:rPr lang="th-TH" sz="3200" dirty="0" smtClean="0"/>
              <a:t> นานแค่ไหน แล้วเราจะหาค่า </a:t>
            </a:r>
            <a:r>
              <a:rPr lang="en-US" sz="3200" dirty="0" smtClean="0"/>
              <a:t>RTT </a:t>
            </a:r>
            <a:r>
              <a:rPr lang="th-TH" sz="3200" dirty="0" smtClean="0"/>
              <a:t>ได้อย่างไร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05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การคาดคะเน </a:t>
            </a:r>
            <a:r>
              <a:rPr lang="en-US" sz="5400" dirty="0" smtClean="0"/>
              <a:t>Round Trip Time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th-TH" sz="3200" dirty="0" smtClean="0"/>
                  <a:t>ให้ </a:t>
                </a:r>
                <a:r>
                  <a:rPr lang="en-US" sz="3200" dirty="0" err="1" smtClean="0"/>
                  <a:t>SampleRTT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เป็นเวลา </a:t>
                </a:r>
                <a:r>
                  <a:rPr lang="en-US" sz="3200" dirty="0" smtClean="0"/>
                  <a:t>RTT </a:t>
                </a:r>
                <a:r>
                  <a:rPr lang="th-TH" sz="3200" dirty="0" smtClean="0"/>
                  <a:t>ที่ได้เมื่อรับ </a:t>
                </a:r>
                <a:r>
                  <a:rPr lang="en-US" sz="3200" dirty="0" smtClean="0"/>
                  <a:t>ACK </a:t>
                </a:r>
                <a:r>
                  <a:rPr lang="th-TH" sz="3200" dirty="0" smtClean="0"/>
                  <a:t>ใดๆ</a:t>
                </a:r>
              </a:p>
              <a:p>
                <a:r>
                  <a:rPr lang="th-TH" sz="3200" dirty="0" smtClean="0"/>
                  <a:t>แล้วเราหาค่าเฉลี่ยของ </a:t>
                </a:r>
                <a:r>
                  <a:rPr lang="en-US" sz="3200" dirty="0" err="1" smtClean="0"/>
                  <a:t>SampleRTT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เพื่อคาดคะเนค่า </a:t>
                </a:r>
                <a:r>
                  <a:rPr lang="en-US" sz="3200" dirty="0" smtClean="0"/>
                  <a:t>RTT (</a:t>
                </a:r>
                <a:r>
                  <a:rPr lang="en-US" sz="3200" dirty="0" err="1" smtClean="0"/>
                  <a:t>EstRTT</a:t>
                </a:r>
                <a:r>
                  <a:rPr lang="en-US" sz="3200" dirty="0" smtClean="0"/>
                  <a:t>)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𝐸𝑠𝑡𝑅𝑇𝑇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𝐸𝑠𝑡𝑅𝑇𝑇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𝑆𝑎𝑚𝑝𝑙𝑒𝑅𝑇𝑇</m:t>
                      </m:r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th-TH" sz="3200" dirty="0"/>
                  <a:t>ตาม</a:t>
                </a:r>
                <a:r>
                  <a:rPr lang="en-US" sz="3200" dirty="0"/>
                  <a:t> </a:t>
                </a:r>
                <a:r>
                  <a:rPr lang="en-US" sz="3200" dirty="0" smtClean="0"/>
                  <a:t>[RFC6278] </a:t>
                </a:r>
                <a:r>
                  <a:rPr lang="th-TH" sz="3200" dirty="0" smtClean="0"/>
                  <a:t>แนะนำว่าค่า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th-TH" sz="3200" dirty="0" smtClean="0"/>
                  <a:t> คือ </a:t>
                </a:r>
                <a:r>
                  <a:rPr lang="en-US" sz="3200" dirty="0" smtClean="0"/>
                  <a:t>0.125</a:t>
                </a:r>
                <a:r>
                  <a:rPr lang="th-TH" sz="3200" dirty="0" smtClean="0"/>
                  <a:t> เพื่อให้น้ำหนักกับ </a:t>
                </a:r>
                <a:r>
                  <a:rPr lang="en-US" sz="3200" dirty="0" err="1" smtClean="0"/>
                  <a:t>SampleRTT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หรือสถานะการณ์ปัจจุบันมากกว่า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2" t="-4355" b="-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4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 smtClean="0"/>
              <a:t>SampleRTT</a:t>
            </a:r>
            <a:r>
              <a:rPr lang="en-US" sz="5400" dirty="0" smtClean="0"/>
              <a:t> </a:t>
            </a:r>
            <a:r>
              <a:rPr lang="en-US" sz="5400" dirty="0" err="1" smtClean="0"/>
              <a:t>vs</a:t>
            </a:r>
            <a:r>
              <a:rPr lang="en-US" sz="5400" dirty="0" smtClean="0"/>
              <a:t> </a:t>
            </a:r>
            <a:r>
              <a:rPr lang="en-US" sz="5400" dirty="0" err="1" smtClean="0"/>
              <a:t>EstRTT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088187"/>
              </p:ext>
            </p:extLst>
          </p:nvPr>
        </p:nvGraphicFramePr>
        <p:xfrm>
          <a:off x="3281362" y="1877472"/>
          <a:ext cx="7531100" cy="4980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Image" r:id="rId3" imgW="14171400" imgH="9371160" progId="Photoshop.Image.13">
                  <p:embed/>
                </p:oleObj>
              </mc:Choice>
              <mc:Fallback>
                <p:oleObj name="Image" r:id="rId3" imgW="14171400" imgH="9371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362" y="1877472"/>
                        <a:ext cx="7531100" cy="4980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2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 smtClean="0"/>
              <a:t>DevRTT</a:t>
            </a:r>
            <a:r>
              <a:rPr lang="en-US" sz="5400" dirty="0" smtClean="0"/>
              <a:t> </a:t>
            </a:r>
            <a:r>
              <a:rPr lang="th-TH" sz="5400" dirty="0" smtClean="0"/>
              <a:t>เวลาที่เผื่อจากการผันผวน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h-TH" sz="3200" dirty="0" smtClean="0"/>
                  <a:t>ถ้าจะเอา </a:t>
                </a:r>
                <a:r>
                  <a:rPr lang="en-US" sz="3200" dirty="0" err="1" smtClean="0"/>
                  <a:t>EstRTT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มาหา </a:t>
                </a:r>
                <a:r>
                  <a:rPr lang="en-US" sz="3200" dirty="0" smtClean="0"/>
                  <a:t>Timeout </a:t>
                </a:r>
                <a:r>
                  <a:rPr lang="th-TH" sz="3200" dirty="0" smtClean="0"/>
                  <a:t>ตรงๆ เลยก็อาจจำทำให้เกิดการส่งซ้ำบ่อย จึงต้องเผื่อเวลาไว้นอกจากค่า </a:t>
                </a:r>
                <a:r>
                  <a:rPr lang="en-US" sz="3200" dirty="0" err="1" smtClean="0"/>
                  <a:t>EstRTT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อีก</a:t>
                </a:r>
                <a:endParaRPr lang="en-US" sz="3200" dirty="0" smtClean="0"/>
              </a:p>
              <a:p>
                <a:r>
                  <a:rPr lang="th-TH" sz="3200" dirty="0" smtClean="0"/>
                  <a:t>เราจึงนำเวลาที่ผันผวนมาใช้หาค่า </a:t>
                </a:r>
                <a:r>
                  <a:rPr lang="en-US" sz="3200" dirty="0" err="1" smtClean="0"/>
                  <a:t>DevRTT</a:t>
                </a:r>
                <a:endParaRPr lang="th-TH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𝑅𝑇𝑇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𝐷𝑒𝑣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𝑅𝑇𝑇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𝑆𝑎𝑚𝑝𝑙𝑒𝑅𝑇𝑇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EstRTT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th-TH" sz="3200" dirty="0" smtClean="0"/>
              </a:p>
              <a:p>
                <a:r>
                  <a:rPr lang="th-TH" sz="3200" dirty="0" smtClean="0">
                    <a:latin typeface="Cambria Math" panose="02040503050406030204" pitchFamily="18" charset="0"/>
                  </a:rPr>
                  <a:t>หลังจากนั้นเราสามารถคำนวนค่า </a:t>
                </a:r>
                <a:r>
                  <a:rPr lang="en-US" sz="3200" dirty="0" smtClean="0">
                    <a:latin typeface="Cambria Math" panose="02040503050406030204" pitchFamily="18" charset="0"/>
                  </a:rPr>
                  <a:t>Timeout </a:t>
                </a:r>
                <a:r>
                  <a:rPr lang="th-TH" sz="3200" dirty="0" smtClean="0">
                    <a:latin typeface="Cambria Math" panose="02040503050406030204" pitchFamily="18" charset="0"/>
                  </a:rPr>
                  <a:t>ได้ดังนี้</a:t>
                </a:r>
                <a:endParaRPr lang="en-US" sz="320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𝑇𝑖𝑚𝑒𝑜𝑢𝑡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200" i="1" dirty="0" err="1" smtClean="0">
                          <a:latin typeface="Cambria Math" panose="02040503050406030204" pitchFamily="18" charset="0"/>
                        </a:rPr>
                        <m:t>𝐸𝑠𝑡𝑅𝑇𝑇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3200" i="1" dirty="0" err="1" smtClean="0">
                          <a:latin typeface="Cambria Math" panose="02040503050406030204" pitchFamily="18" charset="0"/>
                        </a:rPr>
                        <m:t>𝐷𝑒𝑣𝑅𝑇𝑇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2" t="-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21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Reliable Data Transfer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TCP </a:t>
            </a:r>
            <a:r>
              <a:rPr lang="th-TH" sz="3200" dirty="0" smtClean="0"/>
              <a:t>ถูกสร้างบน </a:t>
            </a:r>
            <a:r>
              <a:rPr lang="en-US" sz="3200" dirty="0" smtClean="0"/>
              <a:t>IP </a:t>
            </a:r>
            <a:r>
              <a:rPr lang="th-TH" sz="3200" dirty="0" smtClean="0"/>
              <a:t>ที่เป็นแบบไม่น่าไว้ใจ </a:t>
            </a:r>
            <a:r>
              <a:rPr lang="en-US" sz="3200" dirty="0" smtClean="0"/>
              <a:t>Unreliable</a:t>
            </a:r>
          </a:p>
          <a:p>
            <a:r>
              <a:rPr lang="en-US" sz="3200" dirty="0" smtClean="0"/>
              <a:t>Segment </a:t>
            </a:r>
            <a:r>
              <a:rPr lang="th-TH" sz="3200" dirty="0" smtClean="0"/>
              <a:t>ถูกส่งแบบ </a:t>
            </a:r>
            <a:r>
              <a:rPr lang="en-US" sz="3200" dirty="0" smtClean="0"/>
              <a:t>Pipeline</a:t>
            </a:r>
            <a:r>
              <a:rPr lang="th-TH" sz="3200" dirty="0" smtClean="0"/>
              <a:t> </a:t>
            </a:r>
            <a:r>
              <a:rPr lang="en-US" sz="3200" dirty="0" smtClean="0"/>
              <a:t>(</a:t>
            </a:r>
            <a:r>
              <a:rPr lang="th-TH" sz="3200" dirty="0" smtClean="0"/>
              <a:t>ส่งต่อเนื่อง</a:t>
            </a:r>
            <a:r>
              <a:rPr lang="en-US" sz="3200" dirty="0" smtClean="0"/>
              <a:t>)</a:t>
            </a:r>
            <a:endParaRPr lang="th-TH" sz="3200" dirty="0" smtClean="0"/>
          </a:p>
          <a:p>
            <a:r>
              <a:rPr lang="en-US" sz="3200" dirty="0" smtClean="0"/>
              <a:t>Cumulative ACKs (ACK </a:t>
            </a:r>
            <a:r>
              <a:rPr lang="th-TH" sz="3200" dirty="0" smtClean="0"/>
              <a:t>บอกข้อมูลที่ได้รับเรียงกันล่าสุด</a:t>
            </a:r>
            <a:r>
              <a:rPr lang="en-US" sz="3200" dirty="0" smtClean="0"/>
              <a:t>)</a:t>
            </a:r>
          </a:p>
          <a:p>
            <a:r>
              <a:rPr lang="th-TH" sz="3200" dirty="0" smtClean="0"/>
              <a:t>ใช้ </a:t>
            </a:r>
            <a:r>
              <a:rPr lang="en-US" sz="3200" dirty="0" smtClean="0"/>
              <a:t>Timer </a:t>
            </a:r>
            <a:r>
              <a:rPr lang="th-TH" sz="3200" dirty="0" smtClean="0"/>
              <a:t>ตัวเดียวสำหรับการส่งซ้ำ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4159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RDT v3.0 </a:t>
            </a:r>
            <a:r>
              <a:rPr lang="th-TH" sz="5400" dirty="0" smtClean="0"/>
              <a:t>ผู้ส่ง</a:t>
            </a:r>
            <a:endParaRPr lang="en-US" sz="5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72" y="1492370"/>
            <a:ext cx="7476591" cy="5365630"/>
          </a:xfrm>
        </p:spPr>
      </p:pic>
    </p:spTree>
    <p:extLst>
      <p:ext uri="{BB962C8B-B14F-4D97-AF65-F5344CB8AC3E}">
        <p14:creationId xmlns:p14="http://schemas.microsoft.com/office/powerpoint/2010/main" val="9555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Retransmission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TCP </a:t>
            </a:r>
            <a:r>
              <a:rPr lang="th-TH" sz="3200" dirty="0" smtClean="0"/>
              <a:t>จะส่ง </a:t>
            </a:r>
            <a:r>
              <a:rPr lang="en-US" sz="3200" dirty="0" smtClean="0"/>
              <a:t>Segment </a:t>
            </a:r>
            <a:r>
              <a:rPr lang="th-TH" sz="3200" dirty="0" smtClean="0"/>
              <a:t>ใหม่เมื่อ</a:t>
            </a:r>
            <a:endParaRPr lang="th-TH" sz="3200" dirty="0"/>
          </a:p>
          <a:p>
            <a:pPr lvl="1"/>
            <a:r>
              <a:rPr lang="th-TH" sz="3000" dirty="0" smtClean="0"/>
              <a:t>เกิด </a:t>
            </a:r>
            <a:r>
              <a:rPr lang="en-US" sz="3000" dirty="0" smtClean="0"/>
              <a:t>Timeout</a:t>
            </a:r>
            <a:r>
              <a:rPr lang="th-TH" sz="3000" dirty="0" smtClean="0"/>
              <a:t> หรือเมื่อ</a:t>
            </a:r>
            <a:r>
              <a:rPr lang="th-TH" sz="2800" dirty="0" smtClean="0"/>
              <a:t>หมดเวลาแล้วยังไม่ได้รับ </a:t>
            </a:r>
            <a:r>
              <a:rPr lang="en-US" sz="2800" dirty="0" smtClean="0"/>
              <a:t>ACK </a:t>
            </a:r>
            <a:r>
              <a:rPr lang="th-TH" sz="2800" dirty="0" smtClean="0"/>
              <a:t>จากผู้รับ</a:t>
            </a:r>
          </a:p>
          <a:p>
            <a:pPr lvl="1"/>
            <a:r>
              <a:rPr lang="th-TH" sz="2800" dirty="0" smtClean="0"/>
              <a:t>เมื่อได้รับ </a:t>
            </a:r>
            <a:r>
              <a:rPr lang="en-US" sz="2800" dirty="0" smtClean="0"/>
              <a:t>ACKs </a:t>
            </a:r>
            <a:r>
              <a:rPr lang="th-TH" sz="2800" dirty="0" smtClean="0"/>
              <a:t>ซ้ำๆ กัน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76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การทำงานของ </a:t>
            </a:r>
            <a:r>
              <a:rPr lang="en-US" sz="5400" dirty="0" smtClean="0"/>
              <a:t>TCP </a:t>
            </a:r>
            <a:r>
              <a:rPr lang="th-TH" sz="5400" dirty="0" smtClean="0"/>
              <a:t>ฝั่งผู้ส่ง</a:t>
            </a:r>
            <a:r>
              <a:rPr lang="en-US" sz="5400" dirty="0" smtClean="0"/>
              <a:t> </a:t>
            </a:r>
            <a:r>
              <a:rPr lang="th-TH" sz="5400" dirty="0" smtClean="0"/>
              <a:t>เมื่อได้รับข้อมูล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dirty="0" smtClean="0"/>
              <a:t>กรณียังไม่ต้องสนใจ </a:t>
            </a:r>
            <a:r>
              <a:rPr lang="en-US" sz="3200" dirty="0" smtClean="0"/>
              <a:t>Flow Control </a:t>
            </a:r>
            <a:r>
              <a:rPr lang="th-TH" sz="3200" dirty="0" smtClean="0"/>
              <a:t>และปัญหาได้รับ </a:t>
            </a:r>
            <a:r>
              <a:rPr lang="en-US" sz="3200" dirty="0" smtClean="0"/>
              <a:t>ACKs </a:t>
            </a:r>
            <a:r>
              <a:rPr lang="th-TH" sz="3200" dirty="0" smtClean="0"/>
              <a:t>ซ้ำๆ</a:t>
            </a:r>
          </a:p>
          <a:p>
            <a:pPr marL="514350" indent="-514350">
              <a:buAutoNum type="arabicPeriod"/>
            </a:pPr>
            <a:r>
              <a:rPr lang="th-TH" sz="3200" dirty="0" smtClean="0"/>
              <a:t>รับข้อมูลจากชั้น </a:t>
            </a:r>
            <a:r>
              <a:rPr lang="en-US" sz="3200" dirty="0" smtClean="0"/>
              <a:t>Application Layer</a:t>
            </a:r>
            <a:endParaRPr lang="th-TH" sz="3200" dirty="0" smtClean="0"/>
          </a:p>
          <a:p>
            <a:pPr marL="514350" indent="-514350">
              <a:buAutoNum type="arabicPeriod"/>
            </a:pPr>
            <a:r>
              <a:rPr lang="th-TH" sz="3200" dirty="0" smtClean="0"/>
              <a:t>สร้าง </a:t>
            </a:r>
            <a:r>
              <a:rPr lang="en-US" sz="3200" dirty="0" smtClean="0"/>
              <a:t>Segment </a:t>
            </a:r>
            <a:r>
              <a:rPr lang="th-TH" sz="3200" dirty="0" smtClean="0"/>
              <a:t>พร้อม </a:t>
            </a:r>
            <a:r>
              <a:rPr lang="en-US" sz="3200" dirty="0" err="1" smtClean="0"/>
              <a:t>SeqNo</a:t>
            </a:r>
            <a:endParaRPr lang="th-TH" sz="3200" dirty="0" smtClean="0"/>
          </a:p>
          <a:p>
            <a:pPr lvl="1"/>
            <a:r>
              <a:rPr lang="th-TH" sz="3000" dirty="0" smtClean="0"/>
              <a:t>โดยที่</a:t>
            </a:r>
            <a:r>
              <a:rPr lang="th-TH" sz="2800" dirty="0" smtClean="0"/>
              <a:t>เลข </a:t>
            </a:r>
            <a:r>
              <a:rPr lang="en-US" sz="2800" dirty="0" err="1" smtClean="0"/>
              <a:t>SeqNo</a:t>
            </a:r>
            <a:r>
              <a:rPr lang="en-US" sz="2800" dirty="0" smtClean="0"/>
              <a:t> </a:t>
            </a:r>
            <a:r>
              <a:rPr lang="th-TH" sz="2800" dirty="0" smtClean="0"/>
              <a:t>ชี้ไปที่ไบต์แรกของข้อมูลในแต่ละ </a:t>
            </a:r>
            <a:r>
              <a:rPr lang="en-US" sz="2800" dirty="0" smtClean="0"/>
              <a:t>Segment</a:t>
            </a:r>
            <a:endParaRPr lang="th-TH" sz="2800" dirty="0" smtClean="0"/>
          </a:p>
          <a:p>
            <a:pPr marL="514350" indent="-514350">
              <a:buAutoNum type="arabicPeriod"/>
            </a:pPr>
            <a:r>
              <a:rPr lang="th-TH" sz="3000" dirty="0" smtClean="0"/>
              <a:t>ถ้า </a:t>
            </a:r>
            <a:r>
              <a:rPr lang="en-US" sz="3000" dirty="0" smtClean="0"/>
              <a:t>Timer </a:t>
            </a:r>
            <a:r>
              <a:rPr lang="th-TH" sz="3000" dirty="0" smtClean="0"/>
              <a:t>ยังไม่ได้เริ่มจับเวลา ให้เริ่มตั้งเวลา</a:t>
            </a:r>
          </a:p>
          <a:p>
            <a:pPr marL="914400" lvl="1" indent="-514350"/>
            <a:r>
              <a:rPr lang="th-TH" sz="2800" dirty="0" smtClean="0"/>
              <a:t>ใช้ในการจับเวลา </a:t>
            </a:r>
            <a:r>
              <a:rPr lang="en-US" sz="2800" dirty="0" smtClean="0"/>
              <a:t>Segment </a:t>
            </a:r>
            <a:r>
              <a:rPr lang="th-TH" sz="2800" dirty="0" smtClean="0"/>
              <a:t>เก่าที่สุดที่ส่งออกไปแล้วแต่ยังไม่ได้รับ </a:t>
            </a:r>
            <a:r>
              <a:rPr lang="en-US" sz="2800" dirty="0" smtClean="0"/>
              <a:t>ACK</a:t>
            </a:r>
            <a:endParaRPr lang="th-TH" sz="2800" dirty="0" smtClean="0"/>
          </a:p>
          <a:p>
            <a:pPr marL="914400" lvl="1" indent="-514350"/>
            <a:endParaRPr lang="en-US" sz="2800" dirty="0" smtClean="0"/>
          </a:p>
          <a:p>
            <a:pPr marL="400050" lvl="1" indent="0">
              <a:buNone/>
            </a:pPr>
            <a:endParaRPr lang="en-US" sz="3000" dirty="0" smtClean="0"/>
          </a:p>
          <a:p>
            <a:endParaRPr lang="th-TH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28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5400" dirty="0"/>
              <a:t>การทำงานของ </a:t>
            </a:r>
            <a:r>
              <a:rPr lang="en-US" sz="5400" dirty="0"/>
              <a:t>TCP </a:t>
            </a:r>
            <a:r>
              <a:rPr lang="th-TH" sz="5400" dirty="0"/>
              <a:t>ฝั่งผู้</a:t>
            </a:r>
            <a:r>
              <a:rPr lang="th-TH" sz="5400" dirty="0" smtClean="0"/>
              <a:t>ส่ง</a:t>
            </a:r>
            <a:r>
              <a:rPr lang="en-US" sz="5400" dirty="0" smtClean="0"/>
              <a:t> </a:t>
            </a:r>
            <a:r>
              <a:rPr lang="th-TH" sz="5400" dirty="0" smtClean="0"/>
              <a:t>เมื่อเกิด </a:t>
            </a:r>
            <a:r>
              <a:rPr lang="en-US" sz="5400" dirty="0" smtClean="0"/>
              <a:t>Timeout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คือเมื่อหมดเวลาที่ตั้งไว้แล้วยังไม่ได้รับ </a:t>
            </a:r>
            <a:r>
              <a:rPr lang="en-US" sz="3200" dirty="0" smtClean="0"/>
              <a:t>ACK </a:t>
            </a:r>
            <a:r>
              <a:rPr lang="th-TH" sz="3200" dirty="0" smtClean="0"/>
              <a:t>จากผู้รับ</a:t>
            </a:r>
          </a:p>
          <a:p>
            <a:r>
              <a:rPr lang="th-TH" sz="3200" dirty="0" smtClean="0"/>
              <a:t>ให้ส่งใหม่เฉพาะ </a:t>
            </a:r>
            <a:r>
              <a:rPr lang="en-US" sz="3200" dirty="0" smtClean="0"/>
              <a:t>Segment </a:t>
            </a:r>
            <a:r>
              <a:rPr lang="th-TH" sz="3200" dirty="0" smtClean="0"/>
              <a:t>ที่เกิด </a:t>
            </a:r>
            <a:r>
              <a:rPr lang="en-US" sz="3200" dirty="0" smtClean="0"/>
              <a:t>Timeout</a:t>
            </a:r>
          </a:p>
          <a:p>
            <a:r>
              <a:rPr lang="th-TH" sz="3200" dirty="0" smtClean="0"/>
              <a:t>แล้วก็ตั้งเวลา </a:t>
            </a:r>
            <a:r>
              <a:rPr lang="en-US" sz="3200" dirty="0" smtClean="0"/>
              <a:t>Timer </a:t>
            </a:r>
            <a:r>
              <a:rPr lang="th-TH" sz="3200" dirty="0" smtClean="0"/>
              <a:t>ใหม่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9565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/>
              <a:t>การทำงานของ </a:t>
            </a:r>
            <a:r>
              <a:rPr lang="en-US" sz="5400" dirty="0"/>
              <a:t>TCP </a:t>
            </a:r>
            <a:r>
              <a:rPr lang="th-TH" sz="5400" dirty="0"/>
              <a:t>ฝั่งผู้</a:t>
            </a:r>
            <a:r>
              <a:rPr lang="th-TH" sz="5400" dirty="0" smtClean="0"/>
              <a:t>ส่ง เมื่อได้รับ </a:t>
            </a:r>
            <a:r>
              <a:rPr lang="en-US" sz="5400" dirty="0" smtClean="0"/>
              <a:t>ACK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ถ้าเป็น </a:t>
            </a:r>
            <a:r>
              <a:rPr lang="en-US" sz="3200" dirty="0" smtClean="0"/>
              <a:t>ACK </a:t>
            </a:r>
            <a:r>
              <a:rPr lang="th-TH" sz="3200" dirty="0" smtClean="0"/>
              <a:t>ของ </a:t>
            </a:r>
            <a:r>
              <a:rPr lang="en-US" sz="3200" dirty="0" smtClean="0"/>
              <a:t>Segment </a:t>
            </a:r>
            <a:r>
              <a:rPr lang="th-TH" sz="3200" dirty="0" smtClean="0"/>
              <a:t>ก่อนหน้าที่ยังไม่ได้รับ </a:t>
            </a:r>
            <a:r>
              <a:rPr lang="en-US" sz="3200" dirty="0" smtClean="0"/>
              <a:t>ACK</a:t>
            </a:r>
          </a:p>
          <a:p>
            <a:r>
              <a:rPr lang="th-TH" sz="3200" dirty="0" smtClean="0"/>
              <a:t>ก็ให้</a:t>
            </a:r>
            <a:r>
              <a:rPr lang="en-US" sz="3200" dirty="0" smtClean="0"/>
              <a:t> Update </a:t>
            </a:r>
            <a:r>
              <a:rPr lang="th-TH" sz="3200" dirty="0" smtClean="0"/>
              <a:t>ว่า </a:t>
            </a:r>
            <a:r>
              <a:rPr lang="en-US" sz="3200" dirty="0" smtClean="0"/>
              <a:t>Segment </a:t>
            </a:r>
            <a:r>
              <a:rPr lang="th-TH" sz="3200" dirty="0" smtClean="0"/>
              <a:t>นั้นได้รับ </a:t>
            </a:r>
            <a:r>
              <a:rPr lang="en-US" sz="3200" dirty="0" smtClean="0"/>
              <a:t>ACK </a:t>
            </a:r>
            <a:r>
              <a:rPr lang="th-TH" sz="3200" dirty="0" smtClean="0"/>
              <a:t>แล้ว</a:t>
            </a:r>
            <a:endParaRPr lang="en-US" sz="3200" dirty="0" smtClean="0"/>
          </a:p>
          <a:p>
            <a:r>
              <a:rPr lang="th-TH" sz="3200" dirty="0" smtClean="0"/>
              <a:t>ถ้ายังคงมี </a:t>
            </a:r>
            <a:r>
              <a:rPr lang="en-US" sz="3200" dirty="0" smtClean="0"/>
              <a:t>Segment </a:t>
            </a:r>
            <a:r>
              <a:rPr lang="th-TH" sz="3200" dirty="0" smtClean="0"/>
              <a:t>ที่ยังไม่ได้รับ </a:t>
            </a:r>
            <a:r>
              <a:rPr lang="en-US" sz="3200" dirty="0" smtClean="0"/>
              <a:t>ACK </a:t>
            </a:r>
            <a:r>
              <a:rPr lang="th-TH" sz="3200" dirty="0" smtClean="0"/>
              <a:t>คงค้างอยู่ ก็ให้เริ่มจับเวลา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45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Retransmission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901330"/>
              </p:ext>
            </p:extLst>
          </p:nvPr>
        </p:nvGraphicFramePr>
        <p:xfrm>
          <a:off x="1901824" y="1905000"/>
          <a:ext cx="4883802" cy="4934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9" name="Image" r:id="rId3" imgW="9777600" imgH="9879120" progId="Photoshop.Image.13">
                  <p:embed/>
                </p:oleObj>
              </mc:Choice>
              <mc:Fallback>
                <p:oleObj name="Image" r:id="rId3" imgW="9777600" imgH="9879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1824" y="1905000"/>
                        <a:ext cx="4883802" cy="4934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900900"/>
              </p:ext>
            </p:extLst>
          </p:nvPr>
        </p:nvGraphicFramePr>
        <p:xfrm>
          <a:off x="6925537" y="1905000"/>
          <a:ext cx="5266463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0" name="Image" r:id="rId5" imgW="11072880" imgH="10412640" progId="Photoshop.Image.13">
                  <p:embed/>
                </p:oleObj>
              </mc:Choice>
              <mc:Fallback>
                <p:oleObj name="Image" r:id="rId5" imgW="11072880" imgH="10412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25537" y="1905000"/>
                        <a:ext cx="5266463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7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Cumulative Acknowledgment</a:t>
            </a:r>
            <a:r>
              <a:rPr lang="th-TH" sz="4400" dirty="0" smtClean="0"/>
              <a:t> หรือ </a:t>
            </a:r>
            <a:r>
              <a:rPr lang="en-US" sz="4400" dirty="0" smtClean="0"/>
              <a:t>ACK </a:t>
            </a:r>
            <a:r>
              <a:rPr lang="th-TH" sz="4400" dirty="0" smtClean="0"/>
              <a:t>แบบรวม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ลดปัญหาการส่งซ้ำ</a:t>
            </a:r>
          </a:p>
          <a:p>
            <a:pPr marL="0" indent="0">
              <a:buNone/>
            </a:pPr>
            <a:r>
              <a:rPr lang="th-TH" sz="3200" dirty="0"/>
              <a:t> </a:t>
            </a:r>
            <a:r>
              <a:rPr lang="th-TH" sz="3200" dirty="0" smtClean="0"/>
              <a:t>   โดยไม่จำเป็น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545" y="2133600"/>
            <a:ext cx="4776105" cy="46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</a:t>
            </a:r>
            <a:r>
              <a:rPr lang="th-TH" sz="5400" dirty="0" smtClean="0"/>
              <a:t>เพิ่ม </a:t>
            </a:r>
            <a:r>
              <a:rPr lang="en-US" sz="5400" dirty="0" smtClean="0"/>
              <a:t>Timeout </a:t>
            </a:r>
            <a:r>
              <a:rPr lang="th-TH" sz="5400" dirty="0" smtClean="0"/>
              <a:t>นานขึ้นสองเท่า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ในกรณีที่ส่งข้อมูลไปแล้วและยังไม่ได้รับ </a:t>
            </a:r>
            <a:r>
              <a:rPr lang="en-US" sz="3200" dirty="0" smtClean="0"/>
              <a:t>ACK </a:t>
            </a:r>
            <a:r>
              <a:rPr lang="th-TH" sz="3200" dirty="0" smtClean="0"/>
              <a:t>จนหมดเวลา </a:t>
            </a:r>
            <a:r>
              <a:rPr lang="en-US" sz="3200" dirty="0" smtClean="0"/>
              <a:t>Timeout </a:t>
            </a:r>
            <a:r>
              <a:rPr lang="th-TH" sz="3200" dirty="0" smtClean="0"/>
              <a:t>ไปแล้ว</a:t>
            </a:r>
          </a:p>
          <a:p>
            <a:r>
              <a:rPr lang="th-TH" sz="3200" dirty="0" smtClean="0"/>
              <a:t>ก็จะเกิด </a:t>
            </a:r>
            <a:r>
              <a:rPr lang="en-US" sz="3200" dirty="0" smtClean="0"/>
              <a:t>Retransmission </a:t>
            </a:r>
            <a:r>
              <a:rPr lang="th-TH" sz="3200" dirty="0" smtClean="0"/>
              <a:t>ขึ้น ซึ่งหลังจากส่งข้อมูลเดิมซ้ำออกไปแล้ว </a:t>
            </a:r>
            <a:r>
              <a:rPr lang="en-US" sz="3200" dirty="0" smtClean="0"/>
              <a:t>TCP </a:t>
            </a:r>
            <a:r>
              <a:rPr lang="th-TH" sz="3200" dirty="0" smtClean="0"/>
              <a:t>ก็จะเพิ่มเวลา </a:t>
            </a:r>
            <a:r>
              <a:rPr lang="en-US" sz="3200" dirty="0" smtClean="0"/>
              <a:t>Timeout </a:t>
            </a:r>
            <a:r>
              <a:rPr lang="th-TH" sz="3200" dirty="0" smtClean="0"/>
              <a:t>เพิ่มเป็นสองเท่า ถ้าส่งไปแล้วยังไม่ได้รับ </a:t>
            </a:r>
            <a:r>
              <a:rPr lang="en-US" sz="3200" dirty="0" smtClean="0"/>
              <a:t>ACK </a:t>
            </a:r>
            <a:r>
              <a:rPr lang="th-TH" sz="3200" dirty="0" smtClean="0"/>
              <a:t>อีกก็จะเพิ่มอีกสองเท่าไปเรื่อยๆ</a:t>
            </a:r>
          </a:p>
          <a:p>
            <a:r>
              <a:rPr lang="th-TH" sz="3200" dirty="0" smtClean="0"/>
              <a:t>เหตุผลคืออาจเกิด </a:t>
            </a:r>
            <a:r>
              <a:rPr lang="en-US" sz="3200" dirty="0" smtClean="0"/>
              <a:t>Congestion</a:t>
            </a:r>
            <a:r>
              <a:rPr lang="th-TH" sz="3200" dirty="0" smtClean="0"/>
              <a:t> ระหว่างทาง จะได้เพื่อลดอัตราการรับข้อความเดิมซ้ำของผู้รับ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78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</a:t>
            </a:r>
            <a:r>
              <a:rPr lang="th-TH" sz="5400" dirty="0" smtClean="0"/>
              <a:t>สร้าง </a:t>
            </a:r>
            <a:r>
              <a:rPr lang="en-US" sz="5400" dirty="0" smtClean="0"/>
              <a:t>ACK</a:t>
            </a:r>
            <a:r>
              <a:rPr lang="th-TH" sz="5400" dirty="0" smtClean="0"/>
              <a:t> เมื่อไหร่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224142"/>
              </p:ext>
            </p:extLst>
          </p:nvPr>
        </p:nvGraphicFramePr>
        <p:xfrm>
          <a:off x="963384" y="1774372"/>
          <a:ext cx="1054122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614"/>
                <a:gridCol w="5270614"/>
              </a:tblGrid>
              <a:tr h="370840">
                <a:tc>
                  <a:txBody>
                    <a:bodyPr/>
                    <a:lstStyle/>
                    <a:p>
                      <a:r>
                        <a:rPr lang="th-TH" sz="3600" dirty="0" smtClean="0"/>
                        <a:t>เหตุการณ์ที่เกิดขึ้นฝั่งผู้รับ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 smtClean="0"/>
                        <a:t>การทำงานของ </a:t>
                      </a:r>
                      <a:r>
                        <a:rPr lang="en-US" sz="3600" dirty="0" smtClean="0"/>
                        <a:t>TCP</a:t>
                      </a:r>
                      <a:r>
                        <a:rPr lang="th-TH" sz="3600" dirty="0" smtClean="0"/>
                        <a:t> ฝั่งผู้รับ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Segment </a:t>
                      </a:r>
                      <a:r>
                        <a:rPr lang="th-TH" sz="2400" baseline="0" dirty="0" smtClean="0"/>
                        <a:t>ที่ได้รับมาถึงเรียงตามลำดับ (ตั้งแต่ที่ต้องการ) และข้อมูลที่ได้รับก่อนหน้านั้นส่ง </a:t>
                      </a:r>
                      <a:r>
                        <a:rPr lang="en-US" sz="2400" baseline="0" dirty="0" smtClean="0"/>
                        <a:t>ACK </a:t>
                      </a:r>
                      <a:r>
                        <a:rPr lang="th-TH" sz="2400" baseline="0" dirty="0" smtClean="0"/>
                        <a:t>ไปหมดแล้ว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ไม่ส่ง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smtClean="0"/>
                        <a:t>ACK </a:t>
                      </a:r>
                      <a:r>
                        <a:rPr lang="th-TH" sz="2400" baseline="0" dirty="0" smtClean="0"/>
                        <a:t>กลับไปทันที</a:t>
                      </a:r>
                    </a:p>
                    <a:p>
                      <a:r>
                        <a:rPr lang="th-TH" sz="2400" baseline="0" dirty="0" smtClean="0"/>
                        <a:t>แต่</a:t>
                      </a:r>
                      <a:r>
                        <a:rPr lang="th-TH" sz="2400" dirty="0" smtClean="0"/>
                        <a:t>รอดูอีก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smtClean="0"/>
                        <a:t>500ms </a:t>
                      </a:r>
                      <a:r>
                        <a:rPr lang="th-TH" sz="2400" baseline="0" dirty="0" smtClean="0"/>
                        <a:t>ถ้าไม่มี </a:t>
                      </a:r>
                      <a:r>
                        <a:rPr lang="en-US" sz="2400" baseline="0" dirty="0" smtClean="0"/>
                        <a:t>Segment </a:t>
                      </a:r>
                      <a:r>
                        <a:rPr lang="th-TH" sz="2400" baseline="0" dirty="0" smtClean="0"/>
                        <a:t>ถัดไปมาจึงจะส่ง </a:t>
                      </a:r>
                      <a:r>
                        <a:rPr lang="en-US" sz="2400" baseline="0" dirty="0" smtClean="0"/>
                        <a:t>ACK </a:t>
                      </a:r>
                      <a:r>
                        <a:rPr lang="th-TH" sz="2400" baseline="0" dirty="0" smtClean="0"/>
                        <a:t>กลับไปที่ผู้ส่ง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/>
                        <a:t>Segment </a:t>
                      </a:r>
                      <a:r>
                        <a:rPr lang="th-TH" sz="2400" baseline="0" dirty="0" smtClean="0"/>
                        <a:t>ที่ได้รับมาถึงเรียงตามลำดับ (ตั้งแต่ที่ต้องการ) และข้อมูลที่ได้รับก่อนหน้านั้นมีบาง </a:t>
                      </a:r>
                      <a:r>
                        <a:rPr lang="en-US" sz="2400" baseline="0" dirty="0" smtClean="0"/>
                        <a:t>Segment</a:t>
                      </a:r>
                      <a:r>
                        <a:rPr lang="th-TH" sz="2400" baseline="0" dirty="0" smtClean="0"/>
                        <a:t> ที่ยังไม่ได้ส่ง </a:t>
                      </a:r>
                      <a:r>
                        <a:rPr lang="en-US" sz="2400" baseline="0" dirty="0" smtClean="0"/>
                        <a:t>ACK </a:t>
                      </a:r>
                      <a:r>
                        <a:rPr lang="th-TH" sz="2400" baseline="0" dirty="0" smtClean="0"/>
                        <a:t>ไป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ให้ส่ง</a:t>
                      </a:r>
                      <a:r>
                        <a:rPr lang="en-US" sz="2400" dirty="0" smtClean="0"/>
                        <a:t> Cumulative</a:t>
                      </a:r>
                      <a:r>
                        <a:rPr lang="th-TH" sz="2400" dirty="0" smtClean="0"/>
                        <a:t> </a:t>
                      </a:r>
                      <a:r>
                        <a:rPr lang="en-US" sz="2400" dirty="0" smtClean="0"/>
                        <a:t>ACK (ACK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th-TH" sz="2400" baseline="0" dirty="0" smtClean="0"/>
                        <a:t>แบบรวม</a:t>
                      </a:r>
                      <a:r>
                        <a:rPr lang="en-US" sz="2400" baseline="0" dirty="0" smtClean="0"/>
                        <a:t>)</a:t>
                      </a:r>
                      <a:r>
                        <a:rPr lang="th-TH" sz="2400" dirty="0" smtClean="0"/>
                        <a:t>กลับไปทันที</a:t>
                      </a:r>
                      <a:r>
                        <a:rPr lang="en-US" sz="2400" dirty="0" smtClean="0"/>
                        <a:t> </a:t>
                      </a:r>
                      <a:r>
                        <a:rPr lang="th-TH" sz="2400" dirty="0" smtClean="0"/>
                        <a:t>เพื่อบอกว่าได้รับ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smtClean="0"/>
                        <a:t>Segment </a:t>
                      </a:r>
                      <a:r>
                        <a:rPr lang="th-TH" sz="2400" baseline="0" dirty="0" smtClean="0"/>
                        <a:t>จนถึงล่าสุดครบแล้ว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th-TH" sz="2400" baseline="0" dirty="0" smtClean="0"/>
                        <a:t>และใส่ </a:t>
                      </a:r>
                      <a:r>
                        <a:rPr lang="en-US" sz="2400" baseline="0" dirty="0" err="1" smtClean="0"/>
                        <a:t>SeqNo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th-TH" sz="2400" baseline="0" dirty="0" smtClean="0"/>
                        <a:t>ที่คาดว่าจะได้รับต่อไปตามปกติ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Segment </a:t>
                      </a:r>
                      <a:r>
                        <a:rPr lang="th-TH" sz="2400" dirty="0" smtClean="0"/>
                        <a:t>ที่ได้รับมาไม่เรียงลำดับ และมีเลข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baseline="0" dirty="0" err="1" smtClean="0"/>
                        <a:t>SeqNo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th-TH" sz="2400" baseline="0" dirty="0" smtClean="0"/>
                        <a:t>สูงกว่าที่ต้องการ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th-TH" sz="2400" baseline="0" dirty="0" smtClean="0"/>
                        <a:t>(เกิดช่องว่างหรือ </a:t>
                      </a:r>
                      <a:r>
                        <a:rPr lang="en-US" sz="2400" baseline="0" dirty="0" smtClean="0"/>
                        <a:t>Gap</a:t>
                      </a:r>
                      <a:r>
                        <a:rPr lang="th-TH" sz="2400" baseline="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ส่ง </a:t>
                      </a:r>
                      <a:r>
                        <a:rPr lang="en-US" sz="2400" dirty="0" smtClean="0"/>
                        <a:t>ACK </a:t>
                      </a:r>
                      <a:r>
                        <a:rPr lang="th-TH" sz="2400" dirty="0" smtClean="0"/>
                        <a:t>ซ้ำกลับไปทันที โดยระบุ </a:t>
                      </a:r>
                      <a:r>
                        <a:rPr lang="en-US" sz="2400" dirty="0" err="1" smtClean="0"/>
                        <a:t>SeqNo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th-TH" sz="2400" baseline="0" dirty="0" smtClean="0"/>
                        <a:t>ของ </a:t>
                      </a:r>
                      <a:r>
                        <a:rPr lang="en-US" sz="2400" baseline="0" dirty="0" smtClean="0"/>
                        <a:t>Segment </a:t>
                      </a:r>
                      <a:r>
                        <a:rPr lang="th-TH" sz="2400" baseline="0" dirty="0" smtClean="0"/>
                        <a:t>ที่ยังไม่ได้รับ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Segment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th-TH" sz="2400" baseline="0" dirty="0" smtClean="0"/>
                        <a:t>ที่ได้รับมาเติม </a:t>
                      </a:r>
                      <a:r>
                        <a:rPr lang="en-US" sz="2400" baseline="0" dirty="0" smtClean="0"/>
                        <a:t>Gap </a:t>
                      </a:r>
                      <a:r>
                        <a:rPr lang="th-TH" sz="2400" baseline="0" dirty="0" smtClean="0"/>
                        <a:t>ให้เต็ม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ส่ง</a:t>
                      </a:r>
                      <a:r>
                        <a:rPr lang="th-TH" sz="2400" baseline="0" dirty="0" smtClean="0"/>
                        <a:t> </a:t>
                      </a:r>
                      <a:r>
                        <a:rPr lang="en-US" sz="2400" dirty="0" smtClean="0"/>
                        <a:t>ACK </a:t>
                      </a:r>
                      <a:r>
                        <a:rPr lang="th-TH" sz="2400" dirty="0" smtClean="0"/>
                        <a:t>กลับไปทันทีโดยระบุถึง </a:t>
                      </a:r>
                      <a:r>
                        <a:rPr lang="en-US" sz="2400" dirty="0" err="1" smtClean="0"/>
                        <a:t>SeqNo</a:t>
                      </a:r>
                      <a:r>
                        <a:rPr lang="en-US" sz="2400" dirty="0" smtClean="0"/>
                        <a:t> </a:t>
                      </a:r>
                      <a:r>
                        <a:rPr lang="th-TH" sz="2400" dirty="0" smtClean="0"/>
                        <a:t>ของ </a:t>
                      </a:r>
                      <a:r>
                        <a:rPr lang="en-US" sz="2400" dirty="0" smtClean="0"/>
                        <a:t>Segment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th-TH" sz="2400" baseline="0" dirty="0" smtClean="0"/>
                        <a:t>ที่ยังขาดชิ้นต่อไป (ที่คาดว่าจะได้รับ)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7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Fast Retransmission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มีบางกรณีที่เราสามารถคาดเดาได้ว่า </a:t>
            </a:r>
            <a:r>
              <a:rPr lang="en-US" sz="3200" dirty="0" smtClean="0"/>
              <a:t>Segment </a:t>
            </a:r>
            <a:r>
              <a:rPr lang="th-TH" sz="3200" dirty="0" smtClean="0"/>
              <a:t>นั้นๆ หายไป</a:t>
            </a:r>
          </a:p>
          <a:p>
            <a:r>
              <a:rPr lang="th-TH" sz="3200" dirty="0" smtClean="0"/>
              <a:t>แล้วเมื่อคิดว่า </a:t>
            </a:r>
            <a:r>
              <a:rPr lang="en-US" sz="3200" dirty="0" smtClean="0"/>
              <a:t>Segment </a:t>
            </a:r>
            <a:r>
              <a:rPr lang="th-TH" sz="3200" dirty="0" smtClean="0"/>
              <a:t>หายไปแล้ว บางทีถ้ามารอจนกว่าจะหมด </a:t>
            </a:r>
            <a:r>
              <a:rPr lang="en-US" sz="3200" dirty="0" smtClean="0"/>
              <a:t>Timeout </a:t>
            </a:r>
            <a:r>
              <a:rPr lang="th-TH" sz="3200" dirty="0" smtClean="0"/>
              <a:t>อาจจะนานเกินไปกว่าจะเริ่มส่ง </a:t>
            </a:r>
            <a:r>
              <a:rPr lang="en-US" sz="3200" dirty="0" smtClean="0"/>
              <a:t>Segment </a:t>
            </a:r>
            <a:r>
              <a:rPr lang="th-TH" sz="3200" dirty="0" smtClean="0"/>
              <a:t>ที่หายอีกครั้ง</a:t>
            </a:r>
            <a:endParaRPr lang="en-US" sz="3200" dirty="0" smtClean="0"/>
          </a:p>
          <a:p>
            <a:r>
              <a:rPr lang="th-TH" sz="3200" dirty="0" smtClean="0"/>
              <a:t>วิธีการสังเกตุคือหากผู้ส่งได้รับ </a:t>
            </a:r>
            <a:r>
              <a:rPr lang="en-US" sz="3200" dirty="0" smtClean="0"/>
              <a:t>ACKs </a:t>
            </a:r>
            <a:r>
              <a:rPr lang="th-TH" sz="3200" dirty="0" smtClean="0"/>
              <a:t>ที่มีเลข </a:t>
            </a:r>
            <a:r>
              <a:rPr lang="en-US" sz="3200" dirty="0" err="1" smtClean="0"/>
              <a:t>SeqNo</a:t>
            </a:r>
            <a:r>
              <a:rPr lang="en-US" sz="3200" dirty="0" smtClean="0"/>
              <a:t> </a:t>
            </a:r>
            <a:r>
              <a:rPr lang="th-TH" sz="3200" dirty="0" smtClean="0"/>
              <a:t>ซ้ำๆ กัน </a:t>
            </a:r>
            <a:r>
              <a:rPr lang="en-US" sz="3200" dirty="0" smtClean="0"/>
              <a:t>3 </a:t>
            </a:r>
            <a:r>
              <a:rPr lang="th-TH" sz="3200" dirty="0" smtClean="0"/>
              <a:t>ครั้งขึ้นไปติดกัน นั่นแสดงว่ามีแนวโน้มว่า </a:t>
            </a:r>
            <a:r>
              <a:rPr lang="en-US" sz="3200" dirty="0" smtClean="0"/>
              <a:t>Segment </a:t>
            </a:r>
            <a:r>
              <a:rPr lang="th-TH" sz="3200" dirty="0" smtClean="0"/>
              <a:t>ที่ยังไม่ถูก </a:t>
            </a:r>
            <a:r>
              <a:rPr lang="en-US" sz="3200" dirty="0" smtClean="0"/>
              <a:t>ACK </a:t>
            </a:r>
            <a:r>
              <a:rPr lang="th-TH" sz="3200" dirty="0" smtClean="0"/>
              <a:t>นั้นจะหาย</a:t>
            </a:r>
          </a:p>
          <a:p>
            <a:r>
              <a:rPr lang="th-TH" sz="3200" dirty="0" smtClean="0"/>
              <a:t>เราจึงสามารถส่ง </a:t>
            </a:r>
            <a:r>
              <a:rPr lang="en-US" sz="3200" dirty="0" smtClean="0"/>
              <a:t>Segment </a:t>
            </a:r>
            <a:r>
              <a:rPr lang="th-TH" sz="3200" dirty="0" smtClean="0"/>
              <a:t>ที่คาดว่าจะหายได้เลยโดยไม่ต้องรอให้หมดเวลา</a:t>
            </a:r>
          </a:p>
          <a:p>
            <a:endParaRPr lang="th-TH" sz="3200" dirty="0" smtClean="0"/>
          </a:p>
        </p:txBody>
      </p:sp>
    </p:spTree>
    <p:extLst>
      <p:ext uri="{BB962C8B-B14F-4D97-AF65-F5344CB8AC3E}">
        <p14:creationId xmlns:p14="http://schemas.microsoft.com/office/powerpoint/2010/main" val="50997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TCP Fast Retransmission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71" y="1509657"/>
            <a:ext cx="5183963" cy="534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0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RDT v3.0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สามารถแก้ปัญหา </a:t>
            </a:r>
            <a:r>
              <a:rPr lang="en-US" sz="3200" dirty="0" smtClean="0"/>
              <a:t>Error </a:t>
            </a:r>
            <a:r>
              <a:rPr lang="th-TH" sz="3200" dirty="0" smtClean="0"/>
              <a:t>ได้ ทั้งยังมีกระบวนการตรวจสอบว่าข้อความหายระหว่างทางได้อีก</a:t>
            </a:r>
          </a:p>
          <a:p>
            <a:r>
              <a:rPr lang="th-TH" sz="3200" dirty="0" smtClean="0"/>
              <a:t>แต่ถ้ามองในด้านประสิทธิภาพแล้ว </a:t>
            </a:r>
            <a:r>
              <a:rPr lang="en-US" sz="3200" dirty="0" smtClean="0"/>
              <a:t>RDT v3.0 </a:t>
            </a:r>
            <a:r>
              <a:rPr lang="th-TH" sz="3200" dirty="0" smtClean="0"/>
              <a:t>นั้นใช้โมเดลแบบ</a:t>
            </a:r>
            <a:r>
              <a:rPr lang="en-US" sz="3200" dirty="0"/>
              <a:t> </a:t>
            </a:r>
            <a:r>
              <a:rPr lang="en-US" sz="3200" dirty="0" smtClean="0"/>
              <a:t>Stop-and-Wait</a:t>
            </a:r>
            <a:r>
              <a:rPr lang="th-TH" sz="3200" dirty="0" smtClean="0"/>
              <a:t> คือหยุดรอจนกว่าจะได้รับ </a:t>
            </a:r>
            <a:r>
              <a:rPr lang="en-US" sz="3200" dirty="0" smtClean="0"/>
              <a:t>feedback </a:t>
            </a:r>
            <a:r>
              <a:rPr lang="th-TH" sz="3200" dirty="0" smtClean="0"/>
              <a:t>หรือ </a:t>
            </a:r>
            <a:r>
              <a:rPr lang="en-US" sz="3200" dirty="0" smtClean="0"/>
              <a:t>ACK</a:t>
            </a:r>
            <a:endParaRPr lang="th-TH" sz="3200" dirty="0" smtClean="0"/>
          </a:p>
          <a:p>
            <a:r>
              <a:rPr lang="th-TH" sz="3200" dirty="0" smtClean="0"/>
              <a:t>ซึ่งถ้าการส่งข้อมูลแบบนี้จะไม่ต่อเนื่อง เกิดการรอกันไปรอกันมาอยู่ตลอดเวลา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21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Flow Control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ในกรณีที่ผู้ส่งได้ส่งข้อมูลเร็วเกินไป</a:t>
            </a:r>
          </a:p>
          <a:p>
            <a:r>
              <a:rPr lang="th-TH" sz="3200" dirty="0" smtClean="0"/>
              <a:t>ข้อมูลมาถึงผู้รับสมบูรณ์แล้ว แต่ผู้รับยังไม่ได้ดึงข้อมูลออกจาก </a:t>
            </a:r>
            <a:r>
              <a:rPr lang="en-US" sz="3200" dirty="0" smtClean="0"/>
              <a:t>Buffer (Receive Buffer </a:t>
            </a:r>
            <a:r>
              <a:rPr lang="th-TH" sz="3200" dirty="0" smtClean="0"/>
              <a:t>หรือ </a:t>
            </a:r>
            <a:r>
              <a:rPr lang="en-US" sz="3200" dirty="0" smtClean="0"/>
              <a:t>Buffer </a:t>
            </a:r>
            <a:r>
              <a:rPr lang="th-TH" sz="3200" dirty="0" smtClean="0"/>
              <a:t>ผู้รับ</a:t>
            </a:r>
            <a:r>
              <a:rPr lang="en-US" sz="3200" dirty="0" smtClean="0"/>
              <a:t>)</a:t>
            </a:r>
            <a:r>
              <a:rPr lang="th-TH" sz="3200" dirty="0" smtClean="0"/>
              <a:t>ไป</a:t>
            </a:r>
          </a:p>
          <a:p>
            <a:r>
              <a:rPr lang="th-TH" sz="3200" dirty="0" smtClean="0"/>
              <a:t>ซึ่งเมื่อ </a:t>
            </a:r>
            <a:r>
              <a:rPr lang="en-US" sz="3200" dirty="0" smtClean="0"/>
              <a:t>Buffer </a:t>
            </a:r>
            <a:r>
              <a:rPr lang="th-TH" sz="3200" dirty="0" smtClean="0"/>
              <a:t>เต็ม ก็จะเกิด </a:t>
            </a:r>
            <a:r>
              <a:rPr lang="en-US" sz="3200" dirty="0" smtClean="0"/>
              <a:t>Overflow</a:t>
            </a:r>
            <a:r>
              <a:rPr lang="th-TH" sz="3200" dirty="0" smtClean="0"/>
              <a:t> ทำให้ข้อมูลที่ส่งมาต้องทิ้งไปหมด</a:t>
            </a:r>
          </a:p>
          <a:p>
            <a:r>
              <a:rPr lang="en-US" sz="3200" dirty="0" smtClean="0"/>
              <a:t>TCP </a:t>
            </a:r>
            <a:r>
              <a:rPr lang="th-TH" sz="3200" dirty="0" smtClean="0"/>
              <a:t>จึงมีกระบวนการควบคุมปริมาณที่ผู้รับจะสามารถ </a:t>
            </a:r>
            <a:r>
              <a:rPr lang="en-US" sz="3200" dirty="0" smtClean="0"/>
              <a:t>Buffer </a:t>
            </a:r>
            <a:r>
              <a:rPr lang="th-TH" sz="3200" dirty="0" smtClean="0"/>
              <a:t>ได้ เพื่อให้ผู้ส่งสามารถปรับความเร็วในการส่งข้อมูลได้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64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การทำงาน </a:t>
            </a:r>
            <a:r>
              <a:rPr lang="en-US" sz="5400" dirty="0" smtClean="0"/>
              <a:t>Flow Control </a:t>
            </a:r>
            <a:r>
              <a:rPr lang="th-TH" sz="5400" dirty="0" smtClean="0"/>
              <a:t>ในฝั่งผู้รับ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ผู้รับเตรียม </a:t>
            </a:r>
            <a:r>
              <a:rPr lang="en-US" sz="3200" dirty="0" smtClean="0"/>
              <a:t>Receive Buffer</a:t>
            </a:r>
            <a:r>
              <a:rPr lang="th-TH" sz="3200" dirty="0" smtClean="0"/>
              <a:t> ไว้ตอนสร้าง </a:t>
            </a:r>
            <a:r>
              <a:rPr lang="en-US" sz="3200" dirty="0" smtClean="0"/>
              <a:t>TCP Connection </a:t>
            </a:r>
            <a:r>
              <a:rPr lang="th-TH" sz="3200" dirty="0" smtClean="0"/>
              <a:t>เพื่อไว้เก็บข้อมูลก่อนที่จะนำไปใช้งาน</a:t>
            </a:r>
          </a:p>
          <a:p>
            <a:r>
              <a:rPr lang="th-TH" sz="3200" dirty="0" smtClean="0"/>
              <a:t>ผู้</a:t>
            </a:r>
            <a:r>
              <a:rPr lang="th-TH" sz="3200" dirty="0"/>
              <a:t>รับส่ง </a:t>
            </a:r>
            <a:r>
              <a:rPr lang="en-US" sz="3200" dirty="0"/>
              <a:t>Receive Window</a:t>
            </a:r>
            <a:r>
              <a:rPr lang="th-TH" sz="3200" dirty="0"/>
              <a:t> </a:t>
            </a:r>
            <a:r>
              <a:rPr lang="en-US" sz="3200" dirty="0"/>
              <a:t>(</a:t>
            </a:r>
            <a:r>
              <a:rPr lang="en-US" sz="3200" dirty="0" err="1"/>
              <a:t>rwnd</a:t>
            </a:r>
            <a:r>
              <a:rPr lang="en-US" sz="3200" dirty="0"/>
              <a:t>)</a:t>
            </a:r>
            <a:r>
              <a:rPr lang="th-TH" sz="3200" dirty="0"/>
              <a:t> ให้ผู้ส่ง แนบไปกับทุก </a:t>
            </a:r>
            <a:r>
              <a:rPr lang="en-US" sz="3200" dirty="0"/>
              <a:t>Segment </a:t>
            </a:r>
            <a:r>
              <a:rPr lang="th-TH" sz="3200" dirty="0"/>
              <a:t>เพื่อบอกว่ายังมีพื้นที่ว่างเท่าใด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203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Flow Control</a:t>
            </a:r>
            <a:r>
              <a:rPr lang="th-TH" sz="5400" dirty="0" smtClean="0"/>
              <a:t> ฝั่งผู้รับ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82" y="1905000"/>
            <a:ext cx="8138659" cy="468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Flow Control</a:t>
            </a:r>
            <a:r>
              <a:rPr lang="th-TH" sz="5400" dirty="0" smtClean="0"/>
              <a:t> ฝั่งผู้รับ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/>
                  <a:t>LastByteRcvd </a:t>
                </a:r>
                <a:r>
                  <a:rPr lang="th-TH" sz="3200" dirty="0" smtClean="0"/>
                  <a:t>เป็นข้อมูลไบต์หลังสุดที่ผู้รับได้รับ</a:t>
                </a:r>
              </a:p>
              <a:p>
                <a:r>
                  <a:rPr lang="en-US" sz="3200" dirty="0" err="1" smtClean="0"/>
                  <a:t>LastByteRead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เป็นข้อมูลไบต์หลังสุดที่ผู้รับดึงออกไปจาก </a:t>
                </a:r>
                <a:r>
                  <a:rPr lang="en-US" sz="3200" dirty="0" smtClean="0"/>
                  <a:t>Buffer</a:t>
                </a:r>
                <a:endParaRPr lang="th-TH" sz="3200" dirty="0" smtClean="0"/>
              </a:p>
              <a:p>
                <a:endParaRPr lang="th-TH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𝑅𝑐𝑣𝐵𝑢𝑓𝑓𝑒𝑟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𝐿𝑎𝑠𝑡𝐵𝑦𝑡𝑒𝑅𝑐𝑣𝑑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𝐿𝑎𝑠𝑡𝐵𝑦𝑡𝑒𝑅𝑒𝑎𝑑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th-TH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𝑟𝑤𝑛𝑑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𝑅𝑐𝑣𝐵𝑢𝑓𝑓𝑒𝑟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𝐿𝑎𝑠𝑡𝐵𝑦𝑡𝑒𝑅𝑐𝑣𝑑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𝐿𝑎𝑠𝑡𝐵𝑦𝑡𝑒𝑅𝑒𝑎𝑑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2" t="-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99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การทำงาน </a:t>
            </a:r>
            <a:r>
              <a:rPr lang="en-US" sz="5400" dirty="0" smtClean="0"/>
              <a:t>Flow Control </a:t>
            </a:r>
            <a:r>
              <a:rPr lang="th-TH" sz="5400" dirty="0" smtClean="0"/>
              <a:t>ฝั่งผู้ส่ง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h-TH" sz="3200" dirty="0" smtClean="0"/>
                  <a:t>มี </a:t>
                </a:r>
                <a:r>
                  <a:rPr lang="en-US" sz="3200" dirty="0" err="1" smtClean="0"/>
                  <a:t>LastByteSent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และ </a:t>
                </a:r>
                <a:r>
                  <a:rPr lang="en-US" sz="3200" dirty="0" err="1" smtClean="0"/>
                  <a:t>LastByteAcked</a:t>
                </a:r>
                <a:endParaRPr lang="en-US" sz="3200" dirty="0" smtClean="0"/>
              </a:p>
              <a:p>
                <a:r>
                  <a:rPr lang="th-TH" sz="3200" dirty="0" smtClean="0"/>
                  <a:t>จำนวนไบต์ที่ยังไม่ได้ </a:t>
                </a:r>
                <a:r>
                  <a:rPr lang="en-US" sz="3200" dirty="0" smtClean="0"/>
                  <a:t>ACK </a:t>
                </a:r>
                <a:r>
                  <a:rPr lang="th-TH" sz="3200" dirty="0" smtClean="0"/>
                  <a:t>คือ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𝐿𝑎𝑠𝑡𝐵𝑦𝑡𝑒𝑆𝑒𝑛𝑡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𝐿𝑎𝑠𝑡𝐵𝑦𝑡𝑒𝐴𝑐𝑘𝑒𝑑</m:t>
                      </m:r>
                    </m:oMath>
                  </m:oMathPara>
                </a14:m>
                <a:endParaRPr lang="en-US" sz="3000" dirty="0" smtClean="0"/>
              </a:p>
              <a:p>
                <a:r>
                  <a:rPr lang="th-TH" sz="3200" dirty="0" smtClean="0"/>
                  <a:t>ผู้ส่งจึงต้องควบคุมไม่ให้จำนวนไบต์ที่ยังไม่ได้</a:t>
                </a:r>
                <a:r>
                  <a:rPr lang="en-US" sz="3200" dirty="0" smtClean="0"/>
                  <a:t> ACK </a:t>
                </a:r>
                <a:r>
                  <a:rPr lang="th-TH" sz="3200" dirty="0" smtClean="0"/>
                  <a:t>มากกว่า </a:t>
                </a:r>
                <a:r>
                  <a:rPr lang="en-US" sz="3200" dirty="0" err="1" smtClean="0"/>
                  <a:t>rwnd</a:t>
                </a:r>
                <a:r>
                  <a:rPr lang="en-US" sz="3200" dirty="0" smtClean="0"/>
                  <a:t> </a:t>
                </a:r>
                <a:r>
                  <a:rPr lang="th-TH" sz="3200" dirty="0" smtClean="0"/>
                  <a:t>หรือ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𝐿𝑎𝑠𝑡𝐵𝑦𝑡𝑒𝑆𝑒𝑛𝑡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𝐿𝑎𝑠𝑡𝐵𝑦𝑡𝑒𝐴𝑐𝑘𝑒𝑑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𝑟𝑤𝑛𝑑</m:t>
                    </m:r>
                  </m:oMath>
                </a14:m>
                <a:r>
                  <a:rPr lang="th-TH" sz="3200" dirty="0" smtClean="0"/>
                  <a:t> </a:t>
                </a: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2" t="-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13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Flow Control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3200" dirty="0" smtClean="0"/>
              <a:t>ถ้า</a:t>
            </a:r>
            <a:r>
              <a:rPr lang="en-US" sz="3200" dirty="0" smtClean="0"/>
              <a:t> </a:t>
            </a:r>
            <a:r>
              <a:rPr lang="en-US" sz="3200" dirty="0" err="1" smtClean="0"/>
              <a:t>RcvBuffer</a:t>
            </a:r>
            <a:r>
              <a:rPr lang="en-US" sz="3200" dirty="0" smtClean="0"/>
              <a:t> </a:t>
            </a:r>
            <a:r>
              <a:rPr lang="th-TH" sz="3200" dirty="0" smtClean="0"/>
              <a:t>ของผู้รับเต็ม ผู้รับก็จะส่ง </a:t>
            </a:r>
            <a:r>
              <a:rPr lang="en-US" sz="3200" dirty="0" err="1" smtClean="0"/>
              <a:t>rwnd</a:t>
            </a:r>
            <a:r>
              <a:rPr lang="en-US" sz="3200" dirty="0" smtClean="0"/>
              <a:t> </a:t>
            </a:r>
            <a:r>
              <a:rPr lang="th-TH" sz="3200" dirty="0" smtClean="0"/>
              <a:t>ที่มีค่าเป็น </a:t>
            </a:r>
            <a:r>
              <a:rPr lang="en-US" sz="3200" dirty="0" smtClean="0"/>
              <a:t>0 </a:t>
            </a:r>
            <a:r>
              <a:rPr lang="th-TH" sz="3200" dirty="0" smtClean="0"/>
              <a:t>ไปให้ผู้ส่ง</a:t>
            </a:r>
          </a:p>
          <a:p>
            <a:r>
              <a:rPr lang="th-TH" sz="3200" dirty="0" smtClean="0"/>
              <a:t>หมายความว่าผู้ส่งจะหยุดส่งเนื่องจากได้รับแจ้งว่าผู้รับ</a:t>
            </a:r>
            <a:r>
              <a:rPr lang="en-US" sz="3200" dirty="0" err="1" smtClean="0"/>
              <a:t>RcvBuffer</a:t>
            </a:r>
            <a:r>
              <a:rPr lang="en-US" sz="3200" dirty="0" smtClean="0"/>
              <a:t> </a:t>
            </a:r>
            <a:r>
              <a:rPr lang="th-TH" sz="3200" dirty="0" smtClean="0"/>
              <a:t>เต็มแล้ว</a:t>
            </a:r>
          </a:p>
          <a:p>
            <a:r>
              <a:rPr lang="th-TH" sz="3200" dirty="0" smtClean="0"/>
              <a:t>แล้วถ้าเกิดผู้รับไม่มีข้อมูลจะส่งให้ผู้ส่งเลยในขณะนั้น แล้ว </a:t>
            </a:r>
            <a:r>
              <a:rPr lang="en-US" sz="3200" dirty="0" err="1" smtClean="0"/>
              <a:t>RcvBuffer</a:t>
            </a:r>
            <a:r>
              <a:rPr lang="en-US" sz="3200" dirty="0" smtClean="0"/>
              <a:t> </a:t>
            </a:r>
            <a:r>
              <a:rPr lang="th-TH" sz="3200" dirty="0" smtClean="0"/>
              <a:t>ของผู้รับก็โล่งแล้ว ในเหตุการณ์แบบนี้ผู้ส่งก็จะไม่รู้ว่า </a:t>
            </a:r>
            <a:r>
              <a:rPr lang="en-US" sz="3200" dirty="0" err="1" smtClean="0"/>
              <a:t>RcvBuffer</a:t>
            </a:r>
            <a:r>
              <a:rPr lang="en-US" sz="3200" dirty="0" smtClean="0"/>
              <a:t> </a:t>
            </a:r>
            <a:r>
              <a:rPr lang="th-TH" sz="3200" dirty="0" smtClean="0"/>
              <a:t>ว่างแล้ว ผู้ส่งก็จะยังไม่ส่งข้อมูล ก็จะรอไปเรื่อยๆ จะแก้อย่างไร</a:t>
            </a:r>
            <a:r>
              <a:rPr lang="en-US" sz="3200" dirty="0" smtClean="0"/>
              <a:t>?</a:t>
            </a:r>
          </a:p>
          <a:p>
            <a:r>
              <a:rPr lang="th-TH" sz="3200" dirty="0" smtClean="0"/>
              <a:t>ผู้ส่งถ้าได้รับ </a:t>
            </a:r>
            <a:r>
              <a:rPr lang="en-US" sz="3200" dirty="0" err="1" smtClean="0"/>
              <a:t>rwnd</a:t>
            </a:r>
            <a:r>
              <a:rPr lang="en-US" sz="3200" dirty="0" smtClean="0"/>
              <a:t> </a:t>
            </a:r>
            <a:r>
              <a:rPr lang="th-TH" sz="3200" dirty="0" smtClean="0"/>
              <a:t>เป็น </a:t>
            </a:r>
            <a:r>
              <a:rPr lang="en-US" sz="3200" dirty="0" smtClean="0"/>
              <a:t>0 </a:t>
            </a:r>
            <a:r>
              <a:rPr lang="th-TH" sz="3200" dirty="0" smtClean="0"/>
              <a:t>ให้ผู้ส่งส่ง </a:t>
            </a:r>
            <a:r>
              <a:rPr lang="en-US" sz="3200" dirty="0" smtClean="0"/>
              <a:t>Segment </a:t>
            </a:r>
            <a:r>
              <a:rPr lang="th-TH" sz="3200" dirty="0" smtClean="0"/>
              <a:t>ที่มีข้อมูล </a:t>
            </a:r>
            <a:r>
              <a:rPr lang="en-US" sz="3200" dirty="0" smtClean="0"/>
              <a:t>1 </a:t>
            </a:r>
            <a:r>
              <a:rPr lang="th-TH" sz="3200" dirty="0" smtClean="0"/>
              <a:t>ไบต์ไปเรื่อยๆ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46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การทำงานของ </a:t>
            </a:r>
            <a:r>
              <a:rPr lang="en-US" sz="5400" dirty="0" smtClean="0"/>
              <a:t>RDT </a:t>
            </a:r>
            <a:r>
              <a:rPr lang="th-TH" sz="5400" dirty="0" smtClean="0"/>
              <a:t>ในกรณีปกติ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908202" y="2133600"/>
          <a:ext cx="425196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1" name="Image" r:id="rId3" imgW="6742800" imgH="7491960" progId="Photoshop.Image.13">
                  <p:embed/>
                </p:oleObj>
              </mc:Choice>
              <mc:Fallback>
                <p:oleObj name="Image" r:id="rId3" imgW="6742800" imgH="7491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8202" y="2133600"/>
                        <a:ext cx="425196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972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5400" dirty="0"/>
              <a:t>การทำงานของ </a:t>
            </a:r>
            <a:r>
              <a:rPr lang="en-US" sz="5400" dirty="0"/>
              <a:t>RDT </a:t>
            </a:r>
            <a:r>
              <a:rPr lang="th-TH" sz="5400" dirty="0"/>
              <a:t>ใน</a:t>
            </a:r>
            <a:r>
              <a:rPr lang="th-TH" sz="5400" dirty="0" smtClean="0"/>
              <a:t>กรณีมี </a:t>
            </a:r>
            <a:r>
              <a:rPr lang="en-US" sz="5400" dirty="0" smtClean="0"/>
              <a:t>Packet </a:t>
            </a:r>
            <a:r>
              <a:rPr lang="th-TH" sz="5400" dirty="0" smtClean="0"/>
              <a:t>สูญหาย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930579" y="2133600"/>
          <a:ext cx="4232666" cy="4827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Image" r:id="rId3" imgW="6869520" imgH="7834680" progId="Photoshop.Image.13">
                  <p:embed/>
                </p:oleObj>
              </mc:Choice>
              <mc:Fallback>
                <p:oleObj name="Image" r:id="rId3" imgW="6869520" imgH="783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0579" y="2133600"/>
                        <a:ext cx="4232666" cy="48272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73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การทำงานของ </a:t>
            </a:r>
            <a:r>
              <a:rPr lang="en-US" sz="5400" dirty="0" smtClean="0"/>
              <a:t>RDT </a:t>
            </a:r>
            <a:r>
              <a:rPr lang="th-TH" sz="5400" dirty="0" smtClean="0"/>
              <a:t>ในกรณีที่ </a:t>
            </a:r>
            <a:r>
              <a:rPr lang="en-US" sz="5400" dirty="0" smtClean="0"/>
              <a:t>ACK </a:t>
            </a:r>
            <a:r>
              <a:rPr lang="th-TH" sz="5400" dirty="0" smtClean="0"/>
              <a:t>สูญหาย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082892" y="2133600"/>
          <a:ext cx="39432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Image" r:id="rId3" imgW="6729840" imgH="8063280" progId="Photoshop.Image.13">
                  <p:embed/>
                </p:oleObj>
              </mc:Choice>
              <mc:Fallback>
                <p:oleObj name="Image" r:id="rId3" imgW="6729840" imgH="8063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2892" y="2133600"/>
                        <a:ext cx="394320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83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5400" dirty="0" smtClean="0"/>
              <a:t>การทำงานของ </a:t>
            </a:r>
            <a:r>
              <a:rPr lang="en-US" sz="5400" dirty="0" smtClean="0"/>
              <a:t>RDT </a:t>
            </a:r>
            <a:r>
              <a:rPr lang="th-TH" sz="5400" dirty="0" smtClean="0"/>
              <a:t>ในกรณีที่ได้รับ </a:t>
            </a:r>
            <a:r>
              <a:rPr lang="en-US" sz="5400" dirty="0" smtClean="0"/>
              <a:t>Packet</a:t>
            </a:r>
            <a:r>
              <a:rPr lang="th-TH" sz="5400" dirty="0" smtClean="0"/>
              <a:t> ซ้ำ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674564" y="1905000"/>
          <a:ext cx="4744696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3" name="Image" r:id="rId3" imgW="7809480" imgH="8152200" progId="Photoshop.Image.13">
                  <p:embed/>
                </p:oleObj>
              </mc:Choice>
              <mc:Fallback>
                <p:oleObj name="Image" r:id="rId3" imgW="7809480" imgH="8152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4564" y="1905000"/>
                        <a:ext cx="4744696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26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5654</TotalTime>
  <Words>2219</Words>
  <Application>Microsoft Office PowerPoint</Application>
  <PresentationFormat>แบบจอกว้าง</PresentationFormat>
  <Paragraphs>214</Paragraphs>
  <Slides>55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55</vt:i4>
      </vt:variant>
    </vt:vector>
  </HeadingPairs>
  <TitlesOfParts>
    <vt:vector size="63" baseType="lpstr">
      <vt:lpstr>Arial</vt:lpstr>
      <vt:lpstr>Calibri</vt:lpstr>
      <vt:lpstr>Cambria Math</vt:lpstr>
      <vt:lpstr>Century Gothic</vt:lpstr>
      <vt:lpstr>DilleniaUPC</vt:lpstr>
      <vt:lpstr>Wingdings 3</vt:lpstr>
      <vt:lpstr>Wisp</vt:lpstr>
      <vt:lpstr>Image</vt:lpstr>
      <vt:lpstr>Chapter 5: Transport Layer (2)</vt:lpstr>
      <vt:lpstr>RDT v2.2</vt:lpstr>
      <vt:lpstr>RDT v3.0</vt:lpstr>
      <vt:lpstr>RDT v3.0 ผู้ส่ง</vt:lpstr>
      <vt:lpstr>RDT v3.0</vt:lpstr>
      <vt:lpstr>การทำงานของ RDT ในกรณีปกติ</vt:lpstr>
      <vt:lpstr>การทำงานของ RDT ในกรณีมี Packet สูญหาย</vt:lpstr>
      <vt:lpstr>การทำงานของ RDT ในกรณีที่ ACK สูญหาย</vt:lpstr>
      <vt:lpstr>การทำงานของ RDT ในกรณีที่ได้รับ Packet ซ้ำ</vt:lpstr>
      <vt:lpstr>การทำงานแบบ Stop-and-Wait</vt:lpstr>
      <vt:lpstr>โมเดล Stop-and-Wait</vt:lpstr>
      <vt:lpstr>การส่งข้อมูลแบบ Stop-and-Wait</vt:lpstr>
      <vt:lpstr>การส่งข้อมูลแบบ Stop-and-Wait</vt:lpstr>
      <vt:lpstr>การส่งข้อมูลแบบ Stop-and-Wait</vt:lpstr>
      <vt:lpstr>จะดีกว่าไหม ถ้าเราไม่ต้องรอส่งทีละข้อความ...</vt:lpstr>
      <vt:lpstr>โมเดล Pipelining</vt:lpstr>
      <vt:lpstr>โมเดล Pipelining</vt:lpstr>
      <vt:lpstr>Go-Back-N (GBN)</vt:lpstr>
      <vt:lpstr>Go-Back-N</vt:lpstr>
      <vt:lpstr>งานนำเสนอ PowerPoint</vt:lpstr>
      <vt:lpstr>Selective Repeat (SR)</vt:lpstr>
      <vt:lpstr>งานนำเสนอ PowerPoint</vt:lpstr>
      <vt:lpstr>ปัญหาของ SR</vt:lpstr>
      <vt:lpstr>SR กับการส่งซ้ำหรือส่งใหม่?</vt:lpstr>
      <vt:lpstr>Keywords ใน RDT</vt:lpstr>
      <vt:lpstr>User Datagram Protocol (UDP)</vt:lpstr>
      <vt:lpstr>Transmission Control Protocol (TCP)</vt:lpstr>
      <vt:lpstr>TCP Connection</vt:lpstr>
      <vt:lpstr>TCP Connection</vt:lpstr>
      <vt:lpstr>TCP Connection</vt:lpstr>
      <vt:lpstr>TCP Header Format</vt:lpstr>
      <vt:lpstr>Sequence Number และ Acknowledgment Number</vt:lpstr>
      <vt:lpstr>ถ้าเกิดได้รับข้อมูลที่มาไม่เป็นลำดับ</vt:lpstr>
      <vt:lpstr>ตัวอย่างโปรแกรม Echo</vt:lpstr>
      <vt:lpstr>Timeout and RTT</vt:lpstr>
      <vt:lpstr>การคาดคะเน Round Trip Time</vt:lpstr>
      <vt:lpstr>SampleRTT vs EstRTT</vt:lpstr>
      <vt:lpstr>DevRTT เวลาที่เผื่อจากการผันผวน</vt:lpstr>
      <vt:lpstr>TCP Reliable Data Transfer</vt:lpstr>
      <vt:lpstr>TCP Retransmission</vt:lpstr>
      <vt:lpstr>การทำงานของ TCP ฝั่งผู้ส่ง เมื่อได้รับข้อมูล</vt:lpstr>
      <vt:lpstr>การทำงานของ TCP ฝั่งผู้ส่ง เมื่อเกิด Timeout</vt:lpstr>
      <vt:lpstr>การทำงานของ TCP ฝั่งผู้ส่ง เมื่อได้รับ ACK</vt:lpstr>
      <vt:lpstr>TCP Retransmission</vt:lpstr>
      <vt:lpstr>Cumulative Acknowledgment หรือ ACK แบบรวม</vt:lpstr>
      <vt:lpstr>TCP เพิ่ม Timeout นานขึ้นสองเท่า</vt:lpstr>
      <vt:lpstr>TCP สร้าง ACK เมื่อไหร่?</vt:lpstr>
      <vt:lpstr>TCP Fast Retransmission</vt:lpstr>
      <vt:lpstr>TCP Fast Retransmission</vt:lpstr>
      <vt:lpstr>Flow Control</vt:lpstr>
      <vt:lpstr>การทำงาน Flow Control ในฝั่งผู้รับ</vt:lpstr>
      <vt:lpstr>Flow Control ฝั่งผู้รับ</vt:lpstr>
      <vt:lpstr>Flow Control ฝั่งผู้รับ</vt:lpstr>
      <vt:lpstr>การทำงาน Flow Control ฝั่งผู้ส่ง</vt:lpstr>
      <vt:lpstr>Flow Control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Kit</dc:creator>
  <cp:lastModifiedBy>Seiki Park</cp:lastModifiedBy>
  <cp:revision>357</cp:revision>
  <dcterms:created xsi:type="dcterms:W3CDTF">2015-08-14T08:50:47Z</dcterms:created>
  <dcterms:modified xsi:type="dcterms:W3CDTF">2017-02-26T10:22:06Z</dcterms:modified>
</cp:coreProperties>
</file>